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1"/>
  </p:notesMasterIdLst>
  <p:sldIdLst>
    <p:sldId id="256" r:id="rId2"/>
    <p:sldId id="257" r:id="rId3"/>
    <p:sldId id="270" r:id="rId4"/>
    <p:sldId id="271" r:id="rId5"/>
    <p:sldId id="272" r:id="rId6"/>
    <p:sldId id="273" r:id="rId7"/>
    <p:sldId id="259" r:id="rId8"/>
    <p:sldId id="274" r:id="rId9"/>
    <p:sldId id="278" r:id="rId10"/>
    <p:sldId id="275" r:id="rId11"/>
    <p:sldId id="276" r:id="rId12"/>
    <p:sldId id="279" r:id="rId13"/>
    <p:sldId id="277" r:id="rId14"/>
    <p:sldId id="282" r:id="rId15"/>
    <p:sldId id="280" r:id="rId16"/>
    <p:sldId id="281" r:id="rId17"/>
    <p:sldId id="260" r:id="rId18"/>
    <p:sldId id="261" r:id="rId19"/>
    <p:sldId id="283" r:id="rId20"/>
    <p:sldId id="262" r:id="rId21"/>
    <p:sldId id="263" r:id="rId22"/>
    <p:sldId id="264" r:id="rId23"/>
    <p:sldId id="265" r:id="rId24"/>
    <p:sldId id="266" r:id="rId25"/>
    <p:sldId id="267" r:id="rId26"/>
    <p:sldId id="268" r:id="rId27"/>
    <p:sldId id="284" r:id="rId28"/>
    <p:sldId id="269"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6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66E064-78E3-40A4-A50D-AC0E8DCD6A21}" type="doc">
      <dgm:prSet loTypeId="urn:microsoft.com/office/officeart/2005/8/layout/radial5" loCatId="relationship" qsTypeId="urn:microsoft.com/office/officeart/2005/8/quickstyle/simple1" qsCatId="simple" csTypeId="urn:microsoft.com/office/officeart/2005/8/colors/colorful4" csCatId="colorful" phldr="1"/>
      <dgm:spPr/>
      <dgm:t>
        <a:bodyPr/>
        <a:lstStyle/>
        <a:p>
          <a:pPr rtl="1"/>
          <a:endParaRPr lang="he-IL"/>
        </a:p>
      </dgm:t>
    </dgm:pt>
    <dgm:pt modelId="{3A631449-3FE3-47EA-BB74-9E4709B7E6D1}">
      <dgm:prSet phldrT="[Text]" custT="1"/>
      <dgm:spPr/>
      <dgm:t>
        <a:bodyPr/>
        <a:lstStyle/>
        <a:p>
          <a:pPr rtl="1"/>
          <a:r>
            <a:rPr lang="en-GB" sz="2800" dirty="0" smtClean="0"/>
            <a:t>2 groups</a:t>
          </a:r>
          <a:endParaRPr lang="he-IL" sz="2800" dirty="0"/>
        </a:p>
      </dgm:t>
    </dgm:pt>
    <dgm:pt modelId="{BEF0B8C7-0F9F-42C4-AE38-BAA6B102D5E0}" type="parTrans" cxnId="{647D6155-5D61-4AA1-B275-9870D774D9C6}">
      <dgm:prSet/>
      <dgm:spPr/>
      <dgm:t>
        <a:bodyPr/>
        <a:lstStyle/>
        <a:p>
          <a:pPr rtl="1"/>
          <a:endParaRPr lang="he-IL" sz="2000"/>
        </a:p>
      </dgm:t>
    </dgm:pt>
    <dgm:pt modelId="{2206918C-EF6E-49CD-87E7-51084536A6F7}" type="sibTrans" cxnId="{647D6155-5D61-4AA1-B275-9870D774D9C6}">
      <dgm:prSet/>
      <dgm:spPr/>
      <dgm:t>
        <a:bodyPr/>
        <a:lstStyle/>
        <a:p>
          <a:pPr rtl="1"/>
          <a:endParaRPr lang="he-IL" sz="2000"/>
        </a:p>
      </dgm:t>
    </dgm:pt>
    <dgm:pt modelId="{5F50046B-CD0F-46C8-BAD8-E5402E1F5A3A}">
      <dgm:prSet phldrT="[Text]" custT="1"/>
      <dgm:spPr/>
      <dgm:t>
        <a:bodyPr/>
        <a:lstStyle/>
        <a:p>
          <a:pPr rtl="1"/>
          <a:r>
            <a:rPr lang="he-IL" sz="2400" dirty="0" smtClean="0"/>
            <a:t>דתן ואבירם</a:t>
          </a:r>
        </a:p>
        <a:p>
          <a:pPr rtl="1"/>
          <a:r>
            <a:rPr lang="en-GB" sz="2400" dirty="0" smtClean="0"/>
            <a:t>- Complaining against leadership </a:t>
          </a:r>
        </a:p>
        <a:p>
          <a:pPr rtl="1"/>
          <a:r>
            <a:rPr lang="en-GB" sz="2400" dirty="0" smtClean="0"/>
            <a:t>- Against Moshe</a:t>
          </a:r>
          <a:endParaRPr lang="he-IL" sz="2400" dirty="0"/>
        </a:p>
      </dgm:t>
    </dgm:pt>
    <dgm:pt modelId="{3E4A3612-EF13-4B8F-A388-733C8D89B34A}" type="sibTrans" cxnId="{61AE7680-1E99-4922-96FC-DB60D6B205F8}">
      <dgm:prSet/>
      <dgm:spPr/>
      <dgm:t>
        <a:bodyPr/>
        <a:lstStyle/>
        <a:p>
          <a:pPr rtl="1"/>
          <a:endParaRPr lang="he-IL" sz="2000"/>
        </a:p>
      </dgm:t>
    </dgm:pt>
    <dgm:pt modelId="{509EB96C-25C1-49FE-AC99-6F4DB13845DD}" type="parTrans" cxnId="{61AE7680-1E99-4922-96FC-DB60D6B205F8}">
      <dgm:prSet custT="1"/>
      <dgm:spPr/>
      <dgm:t>
        <a:bodyPr/>
        <a:lstStyle/>
        <a:p>
          <a:pPr rtl="1"/>
          <a:endParaRPr lang="he-IL" sz="2000"/>
        </a:p>
      </dgm:t>
    </dgm:pt>
    <dgm:pt modelId="{3BA44B61-EB8B-4E7C-A029-1725DA8BCA45}">
      <dgm:prSet phldrT="[Text]" custT="1"/>
      <dgm:spPr/>
      <dgm:t>
        <a:bodyPr/>
        <a:lstStyle/>
        <a:p>
          <a:pPr rtl="0"/>
          <a:r>
            <a:rPr lang="en-GB" sz="2400" dirty="0" smtClean="0"/>
            <a:t>250</a:t>
          </a:r>
        </a:p>
        <a:p>
          <a:pPr rtl="0"/>
          <a:r>
            <a:rPr lang="en-GB" sz="2400" dirty="0" smtClean="0"/>
            <a:t>- Against  religion, want to bring Korbanot</a:t>
          </a:r>
        </a:p>
        <a:p>
          <a:pPr rtl="0"/>
          <a:r>
            <a:rPr lang="en-GB" sz="2400" dirty="0" smtClean="0"/>
            <a:t>- Against Aharon</a:t>
          </a:r>
          <a:endParaRPr lang="he-IL" sz="2400" dirty="0"/>
        </a:p>
      </dgm:t>
    </dgm:pt>
    <dgm:pt modelId="{C7DF7FE3-7067-4772-93A2-BC8FDB168C8C}" type="sibTrans" cxnId="{53F34C95-5997-4308-99FF-387CBD836236}">
      <dgm:prSet/>
      <dgm:spPr/>
      <dgm:t>
        <a:bodyPr/>
        <a:lstStyle/>
        <a:p>
          <a:pPr rtl="1"/>
          <a:endParaRPr lang="he-IL" sz="2000"/>
        </a:p>
      </dgm:t>
    </dgm:pt>
    <dgm:pt modelId="{6BDF9A97-1409-4112-A98A-F6A8510C56FA}" type="parTrans" cxnId="{53F34C95-5997-4308-99FF-387CBD836236}">
      <dgm:prSet custT="1"/>
      <dgm:spPr/>
      <dgm:t>
        <a:bodyPr/>
        <a:lstStyle/>
        <a:p>
          <a:pPr rtl="1"/>
          <a:endParaRPr lang="he-IL" sz="2000"/>
        </a:p>
      </dgm:t>
    </dgm:pt>
    <dgm:pt modelId="{3DEEF037-6CC2-4024-B6F8-FC82C1E194C0}" type="pres">
      <dgm:prSet presAssocID="{F566E064-78E3-40A4-A50D-AC0E8DCD6A21}" presName="Name0" presStyleCnt="0">
        <dgm:presLayoutVars>
          <dgm:chMax val="1"/>
          <dgm:dir/>
          <dgm:animLvl val="ctr"/>
          <dgm:resizeHandles val="exact"/>
        </dgm:presLayoutVars>
      </dgm:prSet>
      <dgm:spPr/>
      <dgm:t>
        <a:bodyPr/>
        <a:lstStyle/>
        <a:p>
          <a:pPr rtl="1"/>
          <a:endParaRPr lang="he-IL"/>
        </a:p>
      </dgm:t>
    </dgm:pt>
    <dgm:pt modelId="{60467D9E-800A-4B23-92F3-523763B1BDF4}" type="pres">
      <dgm:prSet presAssocID="{3A631449-3FE3-47EA-BB74-9E4709B7E6D1}" presName="centerShape" presStyleLbl="node0" presStyleIdx="0" presStyleCnt="1" custScaleX="165976" custScaleY="151430" custLinFactNeighborX="46" custLinFactNeighborY="-39556"/>
      <dgm:spPr/>
      <dgm:t>
        <a:bodyPr/>
        <a:lstStyle/>
        <a:p>
          <a:pPr rtl="1"/>
          <a:endParaRPr lang="he-IL"/>
        </a:p>
      </dgm:t>
    </dgm:pt>
    <dgm:pt modelId="{1C136B0C-1BDA-40D0-86F2-698B8F3D82BA}" type="pres">
      <dgm:prSet presAssocID="{6BDF9A97-1409-4112-A98A-F6A8510C56FA}" presName="parTrans" presStyleLbl="sibTrans2D1" presStyleIdx="0" presStyleCnt="2"/>
      <dgm:spPr/>
      <dgm:t>
        <a:bodyPr/>
        <a:lstStyle/>
        <a:p>
          <a:pPr rtl="1"/>
          <a:endParaRPr lang="he-IL"/>
        </a:p>
      </dgm:t>
    </dgm:pt>
    <dgm:pt modelId="{84C6E9CA-7CC5-46C7-A782-6DB73309E345}" type="pres">
      <dgm:prSet presAssocID="{6BDF9A97-1409-4112-A98A-F6A8510C56FA}" presName="connectorText" presStyleLbl="sibTrans2D1" presStyleIdx="0" presStyleCnt="2"/>
      <dgm:spPr/>
      <dgm:t>
        <a:bodyPr/>
        <a:lstStyle/>
        <a:p>
          <a:pPr rtl="1"/>
          <a:endParaRPr lang="he-IL"/>
        </a:p>
      </dgm:t>
    </dgm:pt>
    <dgm:pt modelId="{51918933-3310-4BCE-9BC8-00760A113663}" type="pres">
      <dgm:prSet presAssocID="{3BA44B61-EB8B-4E7C-A029-1725DA8BCA45}" presName="node" presStyleLbl="node1" presStyleIdx="0" presStyleCnt="2" custScaleX="213537" custScaleY="198939" custRadScaleRad="144334" custRadScaleInc="145045">
        <dgm:presLayoutVars>
          <dgm:bulletEnabled val="1"/>
        </dgm:presLayoutVars>
      </dgm:prSet>
      <dgm:spPr/>
      <dgm:t>
        <a:bodyPr/>
        <a:lstStyle/>
        <a:p>
          <a:pPr rtl="1"/>
          <a:endParaRPr lang="he-IL"/>
        </a:p>
      </dgm:t>
    </dgm:pt>
    <dgm:pt modelId="{8B980292-DB84-400E-88B3-731970C5FC41}" type="pres">
      <dgm:prSet presAssocID="{509EB96C-25C1-49FE-AC99-6F4DB13845DD}" presName="parTrans" presStyleLbl="sibTrans2D1" presStyleIdx="1" presStyleCnt="2"/>
      <dgm:spPr/>
      <dgm:t>
        <a:bodyPr/>
        <a:lstStyle/>
        <a:p>
          <a:pPr rtl="1"/>
          <a:endParaRPr lang="he-IL"/>
        </a:p>
      </dgm:t>
    </dgm:pt>
    <dgm:pt modelId="{BF60C224-A10B-42FC-9B48-F47D79103360}" type="pres">
      <dgm:prSet presAssocID="{509EB96C-25C1-49FE-AC99-6F4DB13845DD}" presName="connectorText" presStyleLbl="sibTrans2D1" presStyleIdx="1" presStyleCnt="2"/>
      <dgm:spPr/>
      <dgm:t>
        <a:bodyPr/>
        <a:lstStyle/>
        <a:p>
          <a:pPr rtl="1"/>
          <a:endParaRPr lang="he-IL"/>
        </a:p>
      </dgm:t>
    </dgm:pt>
    <dgm:pt modelId="{DFF1B61F-0EF5-4D50-8808-488FEAE139CE}" type="pres">
      <dgm:prSet presAssocID="{5F50046B-CD0F-46C8-BAD8-E5402E1F5A3A}" presName="node" presStyleLbl="node1" presStyleIdx="1" presStyleCnt="2" custScaleX="213617" custScaleY="198957" custRadScaleRad="129635" custRadScaleInc="66892">
        <dgm:presLayoutVars>
          <dgm:bulletEnabled val="1"/>
        </dgm:presLayoutVars>
      </dgm:prSet>
      <dgm:spPr/>
      <dgm:t>
        <a:bodyPr/>
        <a:lstStyle/>
        <a:p>
          <a:pPr rtl="1"/>
          <a:endParaRPr lang="he-IL"/>
        </a:p>
      </dgm:t>
    </dgm:pt>
  </dgm:ptLst>
  <dgm:cxnLst>
    <dgm:cxn modelId="{1B9CB8DD-8915-4335-9CBC-657DF4CCF921}" type="presOf" srcId="{3A631449-3FE3-47EA-BB74-9E4709B7E6D1}" destId="{60467D9E-800A-4B23-92F3-523763B1BDF4}" srcOrd="0" destOrd="0" presId="urn:microsoft.com/office/officeart/2005/8/layout/radial5"/>
    <dgm:cxn modelId="{48A44076-9448-4CA6-9684-22D1D9218B0B}" type="presOf" srcId="{509EB96C-25C1-49FE-AC99-6F4DB13845DD}" destId="{8B980292-DB84-400E-88B3-731970C5FC41}" srcOrd="0" destOrd="0" presId="urn:microsoft.com/office/officeart/2005/8/layout/radial5"/>
    <dgm:cxn modelId="{C338A6F0-E4B5-426E-B831-689FAAB5F351}" type="presOf" srcId="{5F50046B-CD0F-46C8-BAD8-E5402E1F5A3A}" destId="{DFF1B61F-0EF5-4D50-8808-488FEAE139CE}" srcOrd="0" destOrd="0" presId="urn:microsoft.com/office/officeart/2005/8/layout/radial5"/>
    <dgm:cxn modelId="{D2681CE2-41F7-4B61-8A71-822E50EAE315}" type="presOf" srcId="{509EB96C-25C1-49FE-AC99-6F4DB13845DD}" destId="{BF60C224-A10B-42FC-9B48-F47D79103360}" srcOrd="1" destOrd="0" presId="urn:microsoft.com/office/officeart/2005/8/layout/radial5"/>
    <dgm:cxn modelId="{ADDD26D5-EC3C-4EB5-8A36-7E888315E914}" type="presOf" srcId="{6BDF9A97-1409-4112-A98A-F6A8510C56FA}" destId="{84C6E9CA-7CC5-46C7-A782-6DB73309E345}" srcOrd="1" destOrd="0" presId="urn:microsoft.com/office/officeart/2005/8/layout/radial5"/>
    <dgm:cxn modelId="{53F34C95-5997-4308-99FF-387CBD836236}" srcId="{3A631449-3FE3-47EA-BB74-9E4709B7E6D1}" destId="{3BA44B61-EB8B-4E7C-A029-1725DA8BCA45}" srcOrd="0" destOrd="0" parTransId="{6BDF9A97-1409-4112-A98A-F6A8510C56FA}" sibTransId="{C7DF7FE3-7067-4772-93A2-BC8FDB168C8C}"/>
    <dgm:cxn modelId="{73644EC7-78C2-4777-87C3-5C0EBC754F4E}" type="presOf" srcId="{3BA44B61-EB8B-4E7C-A029-1725DA8BCA45}" destId="{51918933-3310-4BCE-9BC8-00760A113663}" srcOrd="0" destOrd="0" presId="urn:microsoft.com/office/officeart/2005/8/layout/radial5"/>
    <dgm:cxn modelId="{647D6155-5D61-4AA1-B275-9870D774D9C6}" srcId="{F566E064-78E3-40A4-A50D-AC0E8DCD6A21}" destId="{3A631449-3FE3-47EA-BB74-9E4709B7E6D1}" srcOrd="0" destOrd="0" parTransId="{BEF0B8C7-0F9F-42C4-AE38-BAA6B102D5E0}" sibTransId="{2206918C-EF6E-49CD-87E7-51084536A6F7}"/>
    <dgm:cxn modelId="{EE90D667-73A8-4089-AB6D-B3BA75E5F21E}" type="presOf" srcId="{F566E064-78E3-40A4-A50D-AC0E8DCD6A21}" destId="{3DEEF037-6CC2-4024-B6F8-FC82C1E194C0}" srcOrd="0" destOrd="0" presId="urn:microsoft.com/office/officeart/2005/8/layout/radial5"/>
    <dgm:cxn modelId="{61AE7680-1E99-4922-96FC-DB60D6B205F8}" srcId="{3A631449-3FE3-47EA-BB74-9E4709B7E6D1}" destId="{5F50046B-CD0F-46C8-BAD8-E5402E1F5A3A}" srcOrd="1" destOrd="0" parTransId="{509EB96C-25C1-49FE-AC99-6F4DB13845DD}" sibTransId="{3E4A3612-EF13-4B8F-A388-733C8D89B34A}"/>
    <dgm:cxn modelId="{114B0B82-F3DC-49E2-AADD-A06CC675CAFB}" type="presOf" srcId="{6BDF9A97-1409-4112-A98A-F6A8510C56FA}" destId="{1C136B0C-1BDA-40D0-86F2-698B8F3D82BA}" srcOrd="0" destOrd="0" presId="urn:microsoft.com/office/officeart/2005/8/layout/radial5"/>
    <dgm:cxn modelId="{5FA4250C-3FCC-4135-8ED5-4E0BBEB016E1}" type="presParOf" srcId="{3DEEF037-6CC2-4024-B6F8-FC82C1E194C0}" destId="{60467D9E-800A-4B23-92F3-523763B1BDF4}" srcOrd="0" destOrd="0" presId="urn:microsoft.com/office/officeart/2005/8/layout/radial5"/>
    <dgm:cxn modelId="{73B38701-2E6F-48E4-919E-A5131496A7B6}" type="presParOf" srcId="{3DEEF037-6CC2-4024-B6F8-FC82C1E194C0}" destId="{1C136B0C-1BDA-40D0-86F2-698B8F3D82BA}" srcOrd="1" destOrd="0" presId="urn:microsoft.com/office/officeart/2005/8/layout/radial5"/>
    <dgm:cxn modelId="{ACCFEF7C-0FCF-4779-9832-D5EB6CEBEABB}" type="presParOf" srcId="{1C136B0C-1BDA-40D0-86F2-698B8F3D82BA}" destId="{84C6E9CA-7CC5-46C7-A782-6DB73309E345}" srcOrd="0" destOrd="0" presId="urn:microsoft.com/office/officeart/2005/8/layout/radial5"/>
    <dgm:cxn modelId="{AF480A88-077A-4F83-B815-DD8A2EA2DBE1}" type="presParOf" srcId="{3DEEF037-6CC2-4024-B6F8-FC82C1E194C0}" destId="{51918933-3310-4BCE-9BC8-00760A113663}" srcOrd="2" destOrd="0" presId="urn:microsoft.com/office/officeart/2005/8/layout/radial5"/>
    <dgm:cxn modelId="{AA15A749-AE95-411E-B1D2-3032C51F8579}" type="presParOf" srcId="{3DEEF037-6CC2-4024-B6F8-FC82C1E194C0}" destId="{8B980292-DB84-400E-88B3-731970C5FC41}" srcOrd="3" destOrd="0" presId="urn:microsoft.com/office/officeart/2005/8/layout/radial5"/>
    <dgm:cxn modelId="{C8338A7D-C2CE-4E86-9579-9438050E0991}" type="presParOf" srcId="{8B980292-DB84-400E-88B3-731970C5FC41}" destId="{BF60C224-A10B-42FC-9B48-F47D79103360}" srcOrd="0" destOrd="0" presId="urn:microsoft.com/office/officeart/2005/8/layout/radial5"/>
    <dgm:cxn modelId="{3CCA2163-6F06-4B2D-94F0-526F1DF6A11E}" type="presParOf" srcId="{3DEEF037-6CC2-4024-B6F8-FC82C1E194C0}" destId="{DFF1B61F-0EF5-4D50-8808-488FEAE139CE}" srcOrd="4"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66E064-78E3-40A4-A50D-AC0E8DCD6A21}" type="doc">
      <dgm:prSet loTypeId="urn:microsoft.com/office/officeart/2005/8/layout/radial5" loCatId="relationship" qsTypeId="urn:microsoft.com/office/officeart/2005/8/quickstyle/simple1" qsCatId="simple" csTypeId="urn:microsoft.com/office/officeart/2005/8/colors/colorful4" csCatId="colorful" phldr="1"/>
      <dgm:spPr/>
      <dgm:t>
        <a:bodyPr/>
        <a:lstStyle/>
        <a:p>
          <a:pPr rtl="1"/>
          <a:endParaRPr lang="he-IL"/>
        </a:p>
      </dgm:t>
    </dgm:pt>
    <dgm:pt modelId="{3A631449-3FE3-47EA-BB74-9E4709B7E6D1}">
      <dgm:prSet phldrT="[Text]" custT="1"/>
      <dgm:spPr/>
      <dgm:t>
        <a:bodyPr/>
        <a:lstStyle/>
        <a:p>
          <a:pPr rtl="0"/>
          <a:r>
            <a:rPr lang="en-GB" sz="2800" dirty="0" smtClean="0"/>
            <a:t>2 locations</a:t>
          </a:r>
          <a:endParaRPr lang="he-IL" sz="2800" dirty="0"/>
        </a:p>
      </dgm:t>
    </dgm:pt>
    <dgm:pt modelId="{BEF0B8C7-0F9F-42C4-AE38-BAA6B102D5E0}" type="parTrans" cxnId="{647D6155-5D61-4AA1-B275-9870D774D9C6}">
      <dgm:prSet/>
      <dgm:spPr/>
      <dgm:t>
        <a:bodyPr/>
        <a:lstStyle/>
        <a:p>
          <a:pPr rtl="1"/>
          <a:endParaRPr lang="he-IL" sz="2000"/>
        </a:p>
      </dgm:t>
    </dgm:pt>
    <dgm:pt modelId="{2206918C-EF6E-49CD-87E7-51084536A6F7}" type="sibTrans" cxnId="{647D6155-5D61-4AA1-B275-9870D774D9C6}">
      <dgm:prSet/>
      <dgm:spPr/>
      <dgm:t>
        <a:bodyPr/>
        <a:lstStyle/>
        <a:p>
          <a:pPr rtl="1"/>
          <a:endParaRPr lang="he-IL" sz="2000"/>
        </a:p>
      </dgm:t>
    </dgm:pt>
    <dgm:pt modelId="{5F50046B-CD0F-46C8-BAD8-E5402E1F5A3A}">
      <dgm:prSet phldrT="[Text]" custT="1"/>
      <dgm:spPr/>
      <dgm:t>
        <a:bodyPr/>
        <a:lstStyle/>
        <a:p>
          <a:pPr rtl="1"/>
          <a:r>
            <a:rPr lang="he-IL" sz="2400" u="sng" dirty="0" smtClean="0"/>
            <a:t>משכן קרח דתן ואבירם</a:t>
          </a:r>
        </a:p>
        <a:p>
          <a:pPr rtl="1"/>
          <a:r>
            <a:rPr lang="en-GB" sz="2400" dirty="0" smtClean="0"/>
            <a:t>- Datan and Aviram</a:t>
          </a:r>
        </a:p>
        <a:p>
          <a:pPr rtl="1"/>
          <a:r>
            <a:rPr lang="en-GB" sz="2400" dirty="0" smtClean="0"/>
            <a:t>- In Shevet Yehuda</a:t>
          </a:r>
          <a:endParaRPr lang="he-IL" sz="2400" dirty="0"/>
        </a:p>
      </dgm:t>
    </dgm:pt>
    <dgm:pt modelId="{3E4A3612-EF13-4B8F-A388-733C8D89B34A}" type="sibTrans" cxnId="{61AE7680-1E99-4922-96FC-DB60D6B205F8}">
      <dgm:prSet/>
      <dgm:spPr/>
      <dgm:t>
        <a:bodyPr/>
        <a:lstStyle/>
        <a:p>
          <a:pPr rtl="1"/>
          <a:endParaRPr lang="he-IL" sz="2000"/>
        </a:p>
      </dgm:t>
    </dgm:pt>
    <dgm:pt modelId="{509EB96C-25C1-49FE-AC99-6F4DB13845DD}" type="parTrans" cxnId="{61AE7680-1E99-4922-96FC-DB60D6B205F8}">
      <dgm:prSet custT="1"/>
      <dgm:spPr/>
      <dgm:t>
        <a:bodyPr/>
        <a:lstStyle/>
        <a:p>
          <a:pPr rtl="1"/>
          <a:endParaRPr lang="he-IL" sz="2000"/>
        </a:p>
      </dgm:t>
    </dgm:pt>
    <dgm:pt modelId="{3BA44B61-EB8B-4E7C-A029-1725DA8BCA45}">
      <dgm:prSet phldrT="[Text]" custT="1"/>
      <dgm:spPr/>
      <dgm:t>
        <a:bodyPr/>
        <a:lstStyle/>
        <a:p>
          <a:pPr rtl="0"/>
          <a:r>
            <a:rPr lang="he-IL" sz="2400" u="sng" dirty="0" smtClean="0"/>
            <a:t>אהל מועד</a:t>
          </a:r>
        </a:p>
        <a:p>
          <a:pPr rtl="0"/>
          <a:r>
            <a:rPr lang="en-GB" sz="2400" dirty="0" smtClean="0"/>
            <a:t>- 250</a:t>
          </a:r>
        </a:p>
        <a:p>
          <a:pPr rtl="0"/>
          <a:r>
            <a:rPr lang="en-GB" sz="2400" dirty="0" smtClean="0"/>
            <a:t>- Aharon</a:t>
          </a:r>
        </a:p>
      </dgm:t>
    </dgm:pt>
    <dgm:pt modelId="{C7DF7FE3-7067-4772-93A2-BC8FDB168C8C}" type="sibTrans" cxnId="{53F34C95-5997-4308-99FF-387CBD836236}">
      <dgm:prSet/>
      <dgm:spPr/>
      <dgm:t>
        <a:bodyPr/>
        <a:lstStyle/>
        <a:p>
          <a:pPr rtl="1"/>
          <a:endParaRPr lang="he-IL" sz="2000"/>
        </a:p>
      </dgm:t>
    </dgm:pt>
    <dgm:pt modelId="{6BDF9A97-1409-4112-A98A-F6A8510C56FA}" type="parTrans" cxnId="{53F34C95-5997-4308-99FF-387CBD836236}">
      <dgm:prSet custT="1"/>
      <dgm:spPr/>
      <dgm:t>
        <a:bodyPr/>
        <a:lstStyle/>
        <a:p>
          <a:pPr rtl="1"/>
          <a:endParaRPr lang="he-IL" sz="2000"/>
        </a:p>
      </dgm:t>
    </dgm:pt>
    <dgm:pt modelId="{3DEEF037-6CC2-4024-B6F8-FC82C1E194C0}" type="pres">
      <dgm:prSet presAssocID="{F566E064-78E3-40A4-A50D-AC0E8DCD6A21}" presName="Name0" presStyleCnt="0">
        <dgm:presLayoutVars>
          <dgm:chMax val="1"/>
          <dgm:dir/>
          <dgm:animLvl val="ctr"/>
          <dgm:resizeHandles val="exact"/>
        </dgm:presLayoutVars>
      </dgm:prSet>
      <dgm:spPr/>
      <dgm:t>
        <a:bodyPr/>
        <a:lstStyle/>
        <a:p>
          <a:pPr rtl="1"/>
          <a:endParaRPr lang="he-IL"/>
        </a:p>
      </dgm:t>
    </dgm:pt>
    <dgm:pt modelId="{60467D9E-800A-4B23-92F3-523763B1BDF4}" type="pres">
      <dgm:prSet presAssocID="{3A631449-3FE3-47EA-BB74-9E4709B7E6D1}" presName="centerShape" presStyleLbl="node0" presStyleIdx="0" presStyleCnt="1" custScaleX="165976" custScaleY="151430" custLinFactNeighborX="46" custLinFactNeighborY="-39556"/>
      <dgm:spPr/>
      <dgm:t>
        <a:bodyPr/>
        <a:lstStyle/>
        <a:p>
          <a:pPr rtl="1"/>
          <a:endParaRPr lang="he-IL"/>
        </a:p>
      </dgm:t>
    </dgm:pt>
    <dgm:pt modelId="{1C136B0C-1BDA-40D0-86F2-698B8F3D82BA}" type="pres">
      <dgm:prSet presAssocID="{6BDF9A97-1409-4112-A98A-F6A8510C56FA}" presName="parTrans" presStyleLbl="sibTrans2D1" presStyleIdx="0" presStyleCnt="2"/>
      <dgm:spPr/>
      <dgm:t>
        <a:bodyPr/>
        <a:lstStyle/>
        <a:p>
          <a:pPr rtl="1"/>
          <a:endParaRPr lang="he-IL"/>
        </a:p>
      </dgm:t>
    </dgm:pt>
    <dgm:pt modelId="{84C6E9CA-7CC5-46C7-A782-6DB73309E345}" type="pres">
      <dgm:prSet presAssocID="{6BDF9A97-1409-4112-A98A-F6A8510C56FA}" presName="connectorText" presStyleLbl="sibTrans2D1" presStyleIdx="0" presStyleCnt="2"/>
      <dgm:spPr/>
      <dgm:t>
        <a:bodyPr/>
        <a:lstStyle/>
        <a:p>
          <a:pPr rtl="1"/>
          <a:endParaRPr lang="he-IL"/>
        </a:p>
      </dgm:t>
    </dgm:pt>
    <dgm:pt modelId="{51918933-3310-4BCE-9BC8-00760A113663}" type="pres">
      <dgm:prSet presAssocID="{3BA44B61-EB8B-4E7C-A029-1725DA8BCA45}" presName="node" presStyleLbl="node1" presStyleIdx="0" presStyleCnt="2" custScaleX="213537" custScaleY="198939" custRadScaleRad="151889" custRadScaleInc="128059">
        <dgm:presLayoutVars>
          <dgm:bulletEnabled val="1"/>
        </dgm:presLayoutVars>
      </dgm:prSet>
      <dgm:spPr/>
      <dgm:t>
        <a:bodyPr/>
        <a:lstStyle/>
        <a:p>
          <a:pPr rtl="1"/>
          <a:endParaRPr lang="he-IL"/>
        </a:p>
      </dgm:t>
    </dgm:pt>
    <dgm:pt modelId="{8B980292-DB84-400E-88B3-731970C5FC41}" type="pres">
      <dgm:prSet presAssocID="{509EB96C-25C1-49FE-AC99-6F4DB13845DD}" presName="parTrans" presStyleLbl="sibTrans2D1" presStyleIdx="1" presStyleCnt="2"/>
      <dgm:spPr/>
      <dgm:t>
        <a:bodyPr/>
        <a:lstStyle/>
        <a:p>
          <a:pPr rtl="1"/>
          <a:endParaRPr lang="he-IL"/>
        </a:p>
      </dgm:t>
    </dgm:pt>
    <dgm:pt modelId="{BF60C224-A10B-42FC-9B48-F47D79103360}" type="pres">
      <dgm:prSet presAssocID="{509EB96C-25C1-49FE-AC99-6F4DB13845DD}" presName="connectorText" presStyleLbl="sibTrans2D1" presStyleIdx="1" presStyleCnt="2"/>
      <dgm:spPr/>
      <dgm:t>
        <a:bodyPr/>
        <a:lstStyle/>
        <a:p>
          <a:pPr rtl="1"/>
          <a:endParaRPr lang="he-IL"/>
        </a:p>
      </dgm:t>
    </dgm:pt>
    <dgm:pt modelId="{DFF1B61F-0EF5-4D50-8808-488FEAE139CE}" type="pres">
      <dgm:prSet presAssocID="{5F50046B-CD0F-46C8-BAD8-E5402E1F5A3A}" presName="node" presStyleLbl="node1" presStyleIdx="1" presStyleCnt="2" custScaleX="213617" custScaleY="198957" custRadScaleRad="148131" custRadScaleInc="71357">
        <dgm:presLayoutVars>
          <dgm:bulletEnabled val="1"/>
        </dgm:presLayoutVars>
      </dgm:prSet>
      <dgm:spPr/>
      <dgm:t>
        <a:bodyPr/>
        <a:lstStyle/>
        <a:p>
          <a:pPr rtl="1"/>
          <a:endParaRPr lang="he-IL"/>
        </a:p>
      </dgm:t>
    </dgm:pt>
  </dgm:ptLst>
  <dgm:cxnLst>
    <dgm:cxn modelId="{5B36303B-40E5-483F-99A7-3290F166643A}" type="presOf" srcId="{509EB96C-25C1-49FE-AC99-6F4DB13845DD}" destId="{8B980292-DB84-400E-88B3-731970C5FC41}" srcOrd="0" destOrd="0" presId="urn:microsoft.com/office/officeart/2005/8/layout/radial5"/>
    <dgm:cxn modelId="{B56CAFBA-F60B-4B77-9B98-1081A7F31AEE}" type="presOf" srcId="{6BDF9A97-1409-4112-A98A-F6A8510C56FA}" destId="{1C136B0C-1BDA-40D0-86F2-698B8F3D82BA}" srcOrd="0" destOrd="0" presId="urn:microsoft.com/office/officeart/2005/8/layout/radial5"/>
    <dgm:cxn modelId="{41C58BDB-F009-435A-BF35-7CFFC1B5F21E}" type="presOf" srcId="{3A631449-3FE3-47EA-BB74-9E4709B7E6D1}" destId="{60467D9E-800A-4B23-92F3-523763B1BDF4}" srcOrd="0" destOrd="0" presId="urn:microsoft.com/office/officeart/2005/8/layout/radial5"/>
    <dgm:cxn modelId="{CFD16365-35F4-4AF6-B285-FE5E5AC07A2A}" type="presOf" srcId="{509EB96C-25C1-49FE-AC99-6F4DB13845DD}" destId="{BF60C224-A10B-42FC-9B48-F47D79103360}" srcOrd="1" destOrd="0" presId="urn:microsoft.com/office/officeart/2005/8/layout/radial5"/>
    <dgm:cxn modelId="{B2B54A7F-1434-45A0-B329-972C210C0094}" type="presOf" srcId="{3BA44B61-EB8B-4E7C-A029-1725DA8BCA45}" destId="{51918933-3310-4BCE-9BC8-00760A113663}" srcOrd="0" destOrd="0" presId="urn:microsoft.com/office/officeart/2005/8/layout/radial5"/>
    <dgm:cxn modelId="{4F3A8249-EBDD-4355-ADFC-064A62A4744D}" type="presOf" srcId="{F566E064-78E3-40A4-A50D-AC0E8DCD6A21}" destId="{3DEEF037-6CC2-4024-B6F8-FC82C1E194C0}" srcOrd="0" destOrd="0" presId="urn:microsoft.com/office/officeart/2005/8/layout/radial5"/>
    <dgm:cxn modelId="{3BD3DD24-65FA-41F4-A4DF-4ACB333854D5}" type="presOf" srcId="{6BDF9A97-1409-4112-A98A-F6A8510C56FA}" destId="{84C6E9CA-7CC5-46C7-A782-6DB73309E345}" srcOrd="1" destOrd="0" presId="urn:microsoft.com/office/officeart/2005/8/layout/radial5"/>
    <dgm:cxn modelId="{53F34C95-5997-4308-99FF-387CBD836236}" srcId="{3A631449-3FE3-47EA-BB74-9E4709B7E6D1}" destId="{3BA44B61-EB8B-4E7C-A029-1725DA8BCA45}" srcOrd="0" destOrd="0" parTransId="{6BDF9A97-1409-4112-A98A-F6A8510C56FA}" sibTransId="{C7DF7FE3-7067-4772-93A2-BC8FDB168C8C}"/>
    <dgm:cxn modelId="{647D6155-5D61-4AA1-B275-9870D774D9C6}" srcId="{F566E064-78E3-40A4-A50D-AC0E8DCD6A21}" destId="{3A631449-3FE3-47EA-BB74-9E4709B7E6D1}" srcOrd="0" destOrd="0" parTransId="{BEF0B8C7-0F9F-42C4-AE38-BAA6B102D5E0}" sibTransId="{2206918C-EF6E-49CD-87E7-51084536A6F7}"/>
    <dgm:cxn modelId="{0606DD4F-FABA-4831-804B-F9B106A6255A}" type="presOf" srcId="{5F50046B-CD0F-46C8-BAD8-E5402E1F5A3A}" destId="{DFF1B61F-0EF5-4D50-8808-488FEAE139CE}" srcOrd="0" destOrd="0" presId="urn:microsoft.com/office/officeart/2005/8/layout/radial5"/>
    <dgm:cxn modelId="{61AE7680-1E99-4922-96FC-DB60D6B205F8}" srcId="{3A631449-3FE3-47EA-BB74-9E4709B7E6D1}" destId="{5F50046B-CD0F-46C8-BAD8-E5402E1F5A3A}" srcOrd="1" destOrd="0" parTransId="{509EB96C-25C1-49FE-AC99-6F4DB13845DD}" sibTransId="{3E4A3612-EF13-4B8F-A388-733C8D89B34A}"/>
    <dgm:cxn modelId="{495702DA-626A-40F7-A240-8925913D3C53}" type="presParOf" srcId="{3DEEF037-6CC2-4024-B6F8-FC82C1E194C0}" destId="{60467D9E-800A-4B23-92F3-523763B1BDF4}" srcOrd="0" destOrd="0" presId="urn:microsoft.com/office/officeart/2005/8/layout/radial5"/>
    <dgm:cxn modelId="{F004F859-3A75-40C1-8B75-28279A004E3C}" type="presParOf" srcId="{3DEEF037-6CC2-4024-B6F8-FC82C1E194C0}" destId="{1C136B0C-1BDA-40D0-86F2-698B8F3D82BA}" srcOrd="1" destOrd="0" presId="urn:microsoft.com/office/officeart/2005/8/layout/radial5"/>
    <dgm:cxn modelId="{F86BFCA3-19E3-4045-8695-FAF7BB3B4742}" type="presParOf" srcId="{1C136B0C-1BDA-40D0-86F2-698B8F3D82BA}" destId="{84C6E9CA-7CC5-46C7-A782-6DB73309E345}" srcOrd="0" destOrd="0" presId="urn:microsoft.com/office/officeart/2005/8/layout/radial5"/>
    <dgm:cxn modelId="{0C4491F8-0CEA-40F1-AF9C-3B20CB4BF7C5}" type="presParOf" srcId="{3DEEF037-6CC2-4024-B6F8-FC82C1E194C0}" destId="{51918933-3310-4BCE-9BC8-00760A113663}" srcOrd="2" destOrd="0" presId="urn:microsoft.com/office/officeart/2005/8/layout/radial5"/>
    <dgm:cxn modelId="{B5FC8F19-47FD-4355-8C26-4D82B2A025CD}" type="presParOf" srcId="{3DEEF037-6CC2-4024-B6F8-FC82C1E194C0}" destId="{8B980292-DB84-400E-88B3-731970C5FC41}" srcOrd="3" destOrd="0" presId="urn:microsoft.com/office/officeart/2005/8/layout/radial5"/>
    <dgm:cxn modelId="{D1D0F7C0-D3B5-4B41-9EDB-A3328DB291FB}" type="presParOf" srcId="{8B980292-DB84-400E-88B3-731970C5FC41}" destId="{BF60C224-A10B-42FC-9B48-F47D79103360}" srcOrd="0" destOrd="0" presId="urn:microsoft.com/office/officeart/2005/8/layout/radial5"/>
    <dgm:cxn modelId="{817B62FD-64B7-4C10-971D-FEF9A8A2B348}" type="presParOf" srcId="{3DEEF037-6CC2-4024-B6F8-FC82C1E194C0}" destId="{DFF1B61F-0EF5-4D50-8808-488FEAE139CE}" srcOrd="4"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4C097C-C816-435C-820A-2C1E77766528}" type="doc">
      <dgm:prSet loTypeId="urn:microsoft.com/office/officeart/2005/8/layout/list1" loCatId="list" qsTypeId="urn:microsoft.com/office/officeart/2005/8/quickstyle/3d2" qsCatId="3D" csTypeId="urn:microsoft.com/office/officeart/2005/8/colors/colorful2" csCatId="colorful" phldr="1"/>
      <dgm:spPr/>
      <dgm:t>
        <a:bodyPr/>
        <a:lstStyle/>
        <a:p>
          <a:pPr rtl="1"/>
          <a:endParaRPr lang="he-IL"/>
        </a:p>
      </dgm:t>
    </dgm:pt>
    <dgm:pt modelId="{6FCB329F-5883-46DD-8746-D72A3CB9D82B}">
      <dgm:prSet phldrT="[Text]"/>
      <dgm:spPr/>
      <dgm:t>
        <a:bodyPr/>
        <a:lstStyle/>
        <a:p>
          <a:pPr rtl="1"/>
          <a:r>
            <a:rPr lang="he-IL" dirty="0" smtClean="0"/>
            <a:t>פרק יז</a:t>
          </a:r>
          <a:endParaRPr lang="he-IL" dirty="0"/>
        </a:p>
      </dgm:t>
    </dgm:pt>
    <dgm:pt modelId="{7F5FDA23-A234-469C-9A4C-1C613553A8C4}" type="parTrans" cxnId="{63B03CDF-06ED-4B25-B792-69EA94B71ADE}">
      <dgm:prSet/>
      <dgm:spPr/>
      <dgm:t>
        <a:bodyPr/>
        <a:lstStyle/>
        <a:p>
          <a:pPr rtl="1"/>
          <a:endParaRPr lang="he-IL"/>
        </a:p>
      </dgm:t>
    </dgm:pt>
    <dgm:pt modelId="{8B928DA1-D278-4F32-AEA3-3F55FE495B82}" type="sibTrans" cxnId="{63B03CDF-06ED-4B25-B792-69EA94B71ADE}">
      <dgm:prSet/>
      <dgm:spPr/>
      <dgm:t>
        <a:bodyPr/>
        <a:lstStyle/>
        <a:p>
          <a:pPr rtl="1"/>
          <a:endParaRPr lang="he-IL"/>
        </a:p>
      </dgm:t>
    </dgm:pt>
    <dgm:pt modelId="{AC86FCE6-FFEF-447A-A39A-CB1651FD07CA}">
      <dgm:prSet phldrT="[Text]"/>
      <dgm:spPr/>
      <dgm:t>
        <a:bodyPr/>
        <a:lstStyle/>
        <a:p>
          <a:pPr rtl="1"/>
          <a:r>
            <a:rPr lang="he-IL" dirty="0" smtClean="0"/>
            <a:t>פרק יח</a:t>
          </a:r>
          <a:endParaRPr lang="he-IL" dirty="0"/>
        </a:p>
      </dgm:t>
    </dgm:pt>
    <dgm:pt modelId="{E79ACC2C-3934-4987-8B4E-D45A54BD6182}" type="parTrans" cxnId="{C569D8D7-16C9-49BE-B8BC-979050F96B4C}">
      <dgm:prSet/>
      <dgm:spPr/>
      <dgm:t>
        <a:bodyPr/>
        <a:lstStyle/>
        <a:p>
          <a:pPr rtl="1"/>
          <a:endParaRPr lang="he-IL"/>
        </a:p>
      </dgm:t>
    </dgm:pt>
    <dgm:pt modelId="{2F3AECBC-0947-49AC-87A5-E60970AE86C6}" type="sibTrans" cxnId="{C569D8D7-16C9-49BE-B8BC-979050F96B4C}">
      <dgm:prSet/>
      <dgm:spPr/>
      <dgm:t>
        <a:bodyPr/>
        <a:lstStyle/>
        <a:p>
          <a:pPr rtl="1"/>
          <a:endParaRPr lang="he-IL"/>
        </a:p>
      </dgm:t>
    </dgm:pt>
    <dgm:pt modelId="{8FCBD32F-95B6-4A0F-9D82-8DF5CD0A87A3}">
      <dgm:prSet phldrT="[Text]"/>
      <dgm:spPr/>
      <dgm:t>
        <a:bodyPr/>
        <a:lstStyle/>
        <a:p>
          <a:pPr rtl="1"/>
          <a:r>
            <a:rPr lang="he-IL" dirty="0" smtClean="0"/>
            <a:t>פרק יט</a:t>
          </a:r>
          <a:endParaRPr lang="he-IL" dirty="0"/>
        </a:p>
      </dgm:t>
    </dgm:pt>
    <dgm:pt modelId="{B304076D-FE95-4BDF-BE78-2C6A7FDC0000}" type="parTrans" cxnId="{5A54623D-0CBD-4A31-AC3C-8573007350AC}">
      <dgm:prSet/>
      <dgm:spPr/>
      <dgm:t>
        <a:bodyPr/>
        <a:lstStyle/>
        <a:p>
          <a:pPr rtl="1"/>
          <a:endParaRPr lang="he-IL"/>
        </a:p>
      </dgm:t>
    </dgm:pt>
    <dgm:pt modelId="{5E0FA102-222F-4BDC-91DC-6FDEFF1DC428}" type="sibTrans" cxnId="{5A54623D-0CBD-4A31-AC3C-8573007350AC}">
      <dgm:prSet/>
      <dgm:spPr/>
      <dgm:t>
        <a:bodyPr/>
        <a:lstStyle/>
        <a:p>
          <a:pPr rtl="1"/>
          <a:endParaRPr lang="he-IL"/>
        </a:p>
      </dgm:t>
    </dgm:pt>
    <dgm:pt modelId="{5E3FF8FD-F549-4236-9427-C8BA2A631D2F}">
      <dgm:prSet/>
      <dgm:spPr/>
      <dgm:t>
        <a:bodyPr/>
        <a:lstStyle/>
        <a:p>
          <a:pPr rtl="0"/>
          <a:r>
            <a:rPr lang="en-GB" dirty="0" smtClean="0"/>
            <a:t>The people complain that Moshe and Aharon killed the 250. </a:t>
          </a:r>
          <a:endParaRPr lang="he-IL" dirty="0"/>
        </a:p>
      </dgm:t>
    </dgm:pt>
    <dgm:pt modelId="{16C2E5E3-F3B8-48EA-8CEC-78FDC611CF4F}" type="parTrans" cxnId="{B3A73460-AE56-48C9-B73C-3A697DA0C810}">
      <dgm:prSet/>
      <dgm:spPr/>
      <dgm:t>
        <a:bodyPr/>
        <a:lstStyle/>
        <a:p>
          <a:pPr rtl="1"/>
          <a:endParaRPr lang="he-IL"/>
        </a:p>
      </dgm:t>
    </dgm:pt>
    <dgm:pt modelId="{F7B2A4DD-F282-469D-9E01-41975F4DEC25}" type="sibTrans" cxnId="{B3A73460-AE56-48C9-B73C-3A697DA0C810}">
      <dgm:prSet/>
      <dgm:spPr/>
      <dgm:t>
        <a:bodyPr/>
        <a:lstStyle/>
        <a:p>
          <a:pPr rtl="1"/>
          <a:endParaRPr lang="he-IL"/>
        </a:p>
      </dgm:t>
    </dgm:pt>
    <dgm:pt modelId="{5A2EDDF5-AE3E-4F41-9217-3FCABD90E0E0}">
      <dgm:prSet/>
      <dgm:spPr/>
      <dgm:t>
        <a:bodyPr/>
        <a:lstStyle/>
        <a:p>
          <a:pPr rtl="0"/>
          <a:r>
            <a:rPr lang="en-GB" dirty="0" smtClean="0"/>
            <a:t>Laws – compensation for Kohanim and Leviim for their work. </a:t>
          </a:r>
          <a:endParaRPr lang="he-IL" dirty="0"/>
        </a:p>
      </dgm:t>
    </dgm:pt>
    <dgm:pt modelId="{10E5F285-7FB0-487E-9115-CC69AE84564F}" type="parTrans" cxnId="{CE60251B-273B-42B1-B490-A6BE98C110E7}">
      <dgm:prSet/>
      <dgm:spPr/>
      <dgm:t>
        <a:bodyPr/>
        <a:lstStyle/>
        <a:p>
          <a:pPr rtl="1"/>
          <a:endParaRPr lang="he-IL"/>
        </a:p>
      </dgm:t>
    </dgm:pt>
    <dgm:pt modelId="{931A4F30-F2D0-47BA-A1C0-9182A25130C5}" type="sibTrans" cxnId="{CE60251B-273B-42B1-B490-A6BE98C110E7}">
      <dgm:prSet/>
      <dgm:spPr/>
      <dgm:t>
        <a:bodyPr/>
        <a:lstStyle/>
        <a:p>
          <a:pPr rtl="1"/>
          <a:endParaRPr lang="he-IL"/>
        </a:p>
      </dgm:t>
    </dgm:pt>
    <dgm:pt modelId="{F0196714-A44D-4F9F-A078-E4D2275E97FC}">
      <dgm:prSet/>
      <dgm:spPr/>
      <dgm:t>
        <a:bodyPr/>
        <a:lstStyle/>
        <a:p>
          <a:pPr rtl="0"/>
          <a:r>
            <a:rPr lang="en-GB" dirty="0" smtClean="0"/>
            <a:t>Need to make sure we always have teachers teaching Torah to Am Yisrael.</a:t>
          </a:r>
          <a:endParaRPr lang="he-IL" dirty="0"/>
        </a:p>
      </dgm:t>
    </dgm:pt>
    <dgm:pt modelId="{ABF16C00-4879-43DF-B174-043E6BF212B7}" type="parTrans" cxnId="{33F3404A-08A2-42B7-8BC1-43542555212C}">
      <dgm:prSet/>
      <dgm:spPr/>
      <dgm:t>
        <a:bodyPr/>
        <a:lstStyle/>
        <a:p>
          <a:pPr rtl="1"/>
          <a:endParaRPr lang="he-IL"/>
        </a:p>
      </dgm:t>
    </dgm:pt>
    <dgm:pt modelId="{22978E47-E043-482C-B5DF-6A9B5958992C}" type="sibTrans" cxnId="{33F3404A-08A2-42B7-8BC1-43542555212C}">
      <dgm:prSet/>
      <dgm:spPr/>
      <dgm:t>
        <a:bodyPr/>
        <a:lstStyle/>
        <a:p>
          <a:pPr rtl="1"/>
          <a:endParaRPr lang="he-IL"/>
        </a:p>
      </dgm:t>
    </dgm:pt>
    <dgm:pt modelId="{D6D4DEE6-9ED6-4851-AD7C-0ED37CBD982A}">
      <dgm:prSet/>
      <dgm:spPr/>
      <dgm:t>
        <a:bodyPr/>
        <a:lstStyle/>
        <a:p>
          <a:pPr rtl="0"/>
          <a:r>
            <a:rPr lang="en-GB" dirty="0" smtClean="0"/>
            <a:t>Para Aduma – laws that had to be given earlier.</a:t>
          </a:r>
          <a:endParaRPr lang="he-IL" dirty="0"/>
        </a:p>
      </dgm:t>
    </dgm:pt>
    <dgm:pt modelId="{06DE963E-3F2A-4668-8203-E5D6E9C03184}" type="parTrans" cxnId="{73E5A298-F5F6-429A-A70C-F9FB7531CEDC}">
      <dgm:prSet/>
      <dgm:spPr/>
      <dgm:t>
        <a:bodyPr/>
        <a:lstStyle/>
        <a:p>
          <a:pPr rtl="1"/>
          <a:endParaRPr lang="he-IL"/>
        </a:p>
      </dgm:t>
    </dgm:pt>
    <dgm:pt modelId="{944C22C5-AF12-4045-9ADE-DF330DE02342}" type="sibTrans" cxnId="{73E5A298-F5F6-429A-A70C-F9FB7531CEDC}">
      <dgm:prSet/>
      <dgm:spPr/>
      <dgm:t>
        <a:bodyPr/>
        <a:lstStyle/>
        <a:p>
          <a:pPr rtl="1"/>
          <a:endParaRPr lang="he-IL"/>
        </a:p>
      </dgm:t>
    </dgm:pt>
    <dgm:pt modelId="{17223158-B8D9-428B-96B9-B8E1C038CC03}">
      <dgm:prSet/>
      <dgm:spPr/>
      <dgm:t>
        <a:bodyPr/>
        <a:lstStyle/>
        <a:p>
          <a:pPr rtl="0"/>
          <a:r>
            <a:rPr lang="en-GB" dirty="0" smtClean="0"/>
            <a:t>Tumat met – lots of deaths in Sefer Bamidbar.</a:t>
          </a:r>
          <a:endParaRPr lang="he-IL" dirty="0"/>
        </a:p>
      </dgm:t>
    </dgm:pt>
    <dgm:pt modelId="{08940B4F-189A-4490-A32C-870EA99FD42E}" type="parTrans" cxnId="{BA2EC316-6F13-4EB5-B016-A2982293D18D}">
      <dgm:prSet/>
      <dgm:spPr/>
      <dgm:t>
        <a:bodyPr/>
        <a:lstStyle/>
        <a:p>
          <a:pPr rtl="1"/>
          <a:endParaRPr lang="he-IL"/>
        </a:p>
      </dgm:t>
    </dgm:pt>
    <dgm:pt modelId="{8FAD16B9-5705-42DE-A456-BAC126CC2455}" type="sibTrans" cxnId="{BA2EC316-6F13-4EB5-B016-A2982293D18D}">
      <dgm:prSet/>
      <dgm:spPr/>
      <dgm:t>
        <a:bodyPr/>
        <a:lstStyle/>
        <a:p>
          <a:pPr rtl="1"/>
          <a:endParaRPr lang="he-IL"/>
        </a:p>
      </dgm:t>
    </dgm:pt>
    <dgm:pt modelId="{B7F0D5F0-97EC-41EE-8578-550DEC2BBC4E}" type="pres">
      <dgm:prSet presAssocID="{D74C097C-C816-435C-820A-2C1E77766528}" presName="linear" presStyleCnt="0">
        <dgm:presLayoutVars>
          <dgm:dir/>
          <dgm:animLvl val="lvl"/>
          <dgm:resizeHandles val="exact"/>
        </dgm:presLayoutVars>
      </dgm:prSet>
      <dgm:spPr/>
      <dgm:t>
        <a:bodyPr/>
        <a:lstStyle/>
        <a:p>
          <a:pPr rtl="1"/>
          <a:endParaRPr lang="he-IL"/>
        </a:p>
      </dgm:t>
    </dgm:pt>
    <dgm:pt modelId="{67F86C66-4D4D-4F6F-8866-65C2D75C9194}" type="pres">
      <dgm:prSet presAssocID="{6FCB329F-5883-46DD-8746-D72A3CB9D82B}" presName="parentLin" presStyleCnt="0"/>
      <dgm:spPr/>
    </dgm:pt>
    <dgm:pt modelId="{D3711574-BBC2-4E02-A1E9-3C0E9556CD9F}" type="pres">
      <dgm:prSet presAssocID="{6FCB329F-5883-46DD-8746-D72A3CB9D82B}" presName="parentLeftMargin" presStyleLbl="node1" presStyleIdx="0" presStyleCnt="3"/>
      <dgm:spPr/>
      <dgm:t>
        <a:bodyPr/>
        <a:lstStyle/>
        <a:p>
          <a:pPr rtl="1"/>
          <a:endParaRPr lang="he-IL"/>
        </a:p>
      </dgm:t>
    </dgm:pt>
    <dgm:pt modelId="{3D0B4CE6-EC06-4EE3-B7CA-3B463AAB51F7}" type="pres">
      <dgm:prSet presAssocID="{6FCB329F-5883-46DD-8746-D72A3CB9D82B}" presName="parentText" presStyleLbl="node1" presStyleIdx="0" presStyleCnt="3">
        <dgm:presLayoutVars>
          <dgm:chMax val="0"/>
          <dgm:bulletEnabled val="1"/>
        </dgm:presLayoutVars>
      </dgm:prSet>
      <dgm:spPr/>
      <dgm:t>
        <a:bodyPr/>
        <a:lstStyle/>
        <a:p>
          <a:pPr rtl="1"/>
          <a:endParaRPr lang="he-IL"/>
        </a:p>
      </dgm:t>
    </dgm:pt>
    <dgm:pt modelId="{E9048BD7-A109-4641-84A3-5524F2B65149}" type="pres">
      <dgm:prSet presAssocID="{6FCB329F-5883-46DD-8746-D72A3CB9D82B}" presName="negativeSpace" presStyleCnt="0"/>
      <dgm:spPr/>
    </dgm:pt>
    <dgm:pt modelId="{15E12D59-EF05-4179-975C-707A880049ED}" type="pres">
      <dgm:prSet presAssocID="{6FCB329F-5883-46DD-8746-D72A3CB9D82B}" presName="childText" presStyleLbl="conFgAcc1" presStyleIdx="0" presStyleCnt="3">
        <dgm:presLayoutVars>
          <dgm:bulletEnabled val="1"/>
        </dgm:presLayoutVars>
      </dgm:prSet>
      <dgm:spPr/>
      <dgm:t>
        <a:bodyPr/>
        <a:lstStyle/>
        <a:p>
          <a:pPr rtl="1"/>
          <a:endParaRPr lang="he-IL"/>
        </a:p>
      </dgm:t>
    </dgm:pt>
    <dgm:pt modelId="{64012168-490D-4282-890C-49D6013A8572}" type="pres">
      <dgm:prSet presAssocID="{8B928DA1-D278-4F32-AEA3-3F55FE495B82}" presName="spaceBetweenRectangles" presStyleCnt="0"/>
      <dgm:spPr/>
    </dgm:pt>
    <dgm:pt modelId="{C3C35175-FC65-465A-9D01-8FC46D94EF79}" type="pres">
      <dgm:prSet presAssocID="{AC86FCE6-FFEF-447A-A39A-CB1651FD07CA}" presName="parentLin" presStyleCnt="0"/>
      <dgm:spPr/>
    </dgm:pt>
    <dgm:pt modelId="{90DFC7E2-0961-44C2-B41D-59C20D331D46}" type="pres">
      <dgm:prSet presAssocID="{AC86FCE6-FFEF-447A-A39A-CB1651FD07CA}" presName="parentLeftMargin" presStyleLbl="node1" presStyleIdx="0" presStyleCnt="3"/>
      <dgm:spPr/>
      <dgm:t>
        <a:bodyPr/>
        <a:lstStyle/>
        <a:p>
          <a:pPr rtl="1"/>
          <a:endParaRPr lang="he-IL"/>
        </a:p>
      </dgm:t>
    </dgm:pt>
    <dgm:pt modelId="{C6AFF2AA-620F-40DD-B56D-619C16FFB184}" type="pres">
      <dgm:prSet presAssocID="{AC86FCE6-FFEF-447A-A39A-CB1651FD07CA}" presName="parentText" presStyleLbl="node1" presStyleIdx="1" presStyleCnt="3">
        <dgm:presLayoutVars>
          <dgm:chMax val="0"/>
          <dgm:bulletEnabled val="1"/>
        </dgm:presLayoutVars>
      </dgm:prSet>
      <dgm:spPr/>
      <dgm:t>
        <a:bodyPr/>
        <a:lstStyle/>
        <a:p>
          <a:pPr rtl="1"/>
          <a:endParaRPr lang="he-IL"/>
        </a:p>
      </dgm:t>
    </dgm:pt>
    <dgm:pt modelId="{02D71591-BFF4-4BC2-A720-BE99F634BE66}" type="pres">
      <dgm:prSet presAssocID="{AC86FCE6-FFEF-447A-A39A-CB1651FD07CA}" presName="negativeSpace" presStyleCnt="0"/>
      <dgm:spPr/>
    </dgm:pt>
    <dgm:pt modelId="{41566BA7-95E3-4F40-B136-183CE3B4A07F}" type="pres">
      <dgm:prSet presAssocID="{AC86FCE6-FFEF-447A-A39A-CB1651FD07CA}" presName="childText" presStyleLbl="conFgAcc1" presStyleIdx="1" presStyleCnt="3">
        <dgm:presLayoutVars>
          <dgm:bulletEnabled val="1"/>
        </dgm:presLayoutVars>
      </dgm:prSet>
      <dgm:spPr/>
      <dgm:t>
        <a:bodyPr/>
        <a:lstStyle/>
        <a:p>
          <a:pPr rtl="1"/>
          <a:endParaRPr lang="he-IL"/>
        </a:p>
      </dgm:t>
    </dgm:pt>
    <dgm:pt modelId="{5CCFA4D1-145D-4538-B1B7-6DA86E7FCA9D}" type="pres">
      <dgm:prSet presAssocID="{2F3AECBC-0947-49AC-87A5-E60970AE86C6}" presName="spaceBetweenRectangles" presStyleCnt="0"/>
      <dgm:spPr/>
    </dgm:pt>
    <dgm:pt modelId="{7A3EE894-3B4A-4222-BFD3-741E8E2B1AE3}" type="pres">
      <dgm:prSet presAssocID="{8FCBD32F-95B6-4A0F-9D82-8DF5CD0A87A3}" presName="parentLin" presStyleCnt="0"/>
      <dgm:spPr/>
    </dgm:pt>
    <dgm:pt modelId="{2E2960A5-36B0-4A66-A550-876827D31C90}" type="pres">
      <dgm:prSet presAssocID="{8FCBD32F-95B6-4A0F-9D82-8DF5CD0A87A3}" presName="parentLeftMargin" presStyleLbl="node1" presStyleIdx="1" presStyleCnt="3"/>
      <dgm:spPr/>
      <dgm:t>
        <a:bodyPr/>
        <a:lstStyle/>
        <a:p>
          <a:pPr rtl="1"/>
          <a:endParaRPr lang="he-IL"/>
        </a:p>
      </dgm:t>
    </dgm:pt>
    <dgm:pt modelId="{707BE321-6DED-4D72-B65D-005D276BBB29}" type="pres">
      <dgm:prSet presAssocID="{8FCBD32F-95B6-4A0F-9D82-8DF5CD0A87A3}" presName="parentText" presStyleLbl="node1" presStyleIdx="2" presStyleCnt="3">
        <dgm:presLayoutVars>
          <dgm:chMax val="0"/>
          <dgm:bulletEnabled val="1"/>
        </dgm:presLayoutVars>
      </dgm:prSet>
      <dgm:spPr/>
      <dgm:t>
        <a:bodyPr/>
        <a:lstStyle/>
        <a:p>
          <a:pPr rtl="1"/>
          <a:endParaRPr lang="he-IL"/>
        </a:p>
      </dgm:t>
    </dgm:pt>
    <dgm:pt modelId="{234A4C24-839E-4838-BB0E-1994B6B6E672}" type="pres">
      <dgm:prSet presAssocID="{8FCBD32F-95B6-4A0F-9D82-8DF5CD0A87A3}" presName="negativeSpace" presStyleCnt="0"/>
      <dgm:spPr/>
    </dgm:pt>
    <dgm:pt modelId="{2F38C16E-6AC0-4017-93D9-A80805A69C68}" type="pres">
      <dgm:prSet presAssocID="{8FCBD32F-95B6-4A0F-9D82-8DF5CD0A87A3}" presName="childText" presStyleLbl="conFgAcc1" presStyleIdx="2" presStyleCnt="3">
        <dgm:presLayoutVars>
          <dgm:bulletEnabled val="1"/>
        </dgm:presLayoutVars>
      </dgm:prSet>
      <dgm:spPr/>
      <dgm:t>
        <a:bodyPr/>
        <a:lstStyle/>
        <a:p>
          <a:pPr rtl="1"/>
          <a:endParaRPr lang="he-IL"/>
        </a:p>
      </dgm:t>
    </dgm:pt>
  </dgm:ptLst>
  <dgm:cxnLst>
    <dgm:cxn modelId="{B3A73460-AE56-48C9-B73C-3A697DA0C810}" srcId="{6FCB329F-5883-46DD-8746-D72A3CB9D82B}" destId="{5E3FF8FD-F549-4236-9427-C8BA2A631D2F}" srcOrd="0" destOrd="0" parTransId="{16C2E5E3-F3B8-48EA-8CEC-78FDC611CF4F}" sibTransId="{F7B2A4DD-F282-469D-9E01-41975F4DEC25}"/>
    <dgm:cxn modelId="{CE60251B-273B-42B1-B490-A6BE98C110E7}" srcId="{AC86FCE6-FFEF-447A-A39A-CB1651FD07CA}" destId="{5A2EDDF5-AE3E-4F41-9217-3FCABD90E0E0}" srcOrd="0" destOrd="0" parTransId="{10E5F285-7FB0-487E-9115-CC69AE84564F}" sibTransId="{931A4F30-F2D0-47BA-A1C0-9182A25130C5}"/>
    <dgm:cxn modelId="{C569D8D7-16C9-49BE-B8BC-979050F96B4C}" srcId="{D74C097C-C816-435C-820A-2C1E77766528}" destId="{AC86FCE6-FFEF-447A-A39A-CB1651FD07CA}" srcOrd="1" destOrd="0" parTransId="{E79ACC2C-3934-4987-8B4E-D45A54BD6182}" sibTransId="{2F3AECBC-0947-49AC-87A5-E60970AE86C6}"/>
    <dgm:cxn modelId="{5A54623D-0CBD-4A31-AC3C-8573007350AC}" srcId="{D74C097C-C816-435C-820A-2C1E77766528}" destId="{8FCBD32F-95B6-4A0F-9D82-8DF5CD0A87A3}" srcOrd="2" destOrd="0" parTransId="{B304076D-FE95-4BDF-BE78-2C6A7FDC0000}" sibTransId="{5E0FA102-222F-4BDC-91DC-6FDEFF1DC428}"/>
    <dgm:cxn modelId="{BA2EC316-6F13-4EB5-B016-A2982293D18D}" srcId="{8FCBD32F-95B6-4A0F-9D82-8DF5CD0A87A3}" destId="{17223158-B8D9-428B-96B9-B8E1C038CC03}" srcOrd="1" destOrd="0" parTransId="{08940B4F-189A-4490-A32C-870EA99FD42E}" sibTransId="{8FAD16B9-5705-42DE-A456-BAC126CC2455}"/>
    <dgm:cxn modelId="{31DAF844-88E9-4D7C-876B-5FF852B27FEE}" type="presOf" srcId="{6FCB329F-5883-46DD-8746-D72A3CB9D82B}" destId="{3D0B4CE6-EC06-4EE3-B7CA-3B463AAB51F7}" srcOrd="1" destOrd="0" presId="urn:microsoft.com/office/officeart/2005/8/layout/list1"/>
    <dgm:cxn modelId="{47CA4624-8436-4D7D-8B77-B903DD50F1D0}" type="presOf" srcId="{AC86FCE6-FFEF-447A-A39A-CB1651FD07CA}" destId="{C6AFF2AA-620F-40DD-B56D-619C16FFB184}" srcOrd="1" destOrd="0" presId="urn:microsoft.com/office/officeart/2005/8/layout/list1"/>
    <dgm:cxn modelId="{F658D3D3-3BCD-42B5-B8A9-EE74607B228A}" type="presOf" srcId="{5A2EDDF5-AE3E-4F41-9217-3FCABD90E0E0}" destId="{41566BA7-95E3-4F40-B136-183CE3B4A07F}" srcOrd="0" destOrd="0" presId="urn:microsoft.com/office/officeart/2005/8/layout/list1"/>
    <dgm:cxn modelId="{23BEE598-F274-4B33-BF15-FAC38AA2F5CC}" type="presOf" srcId="{6FCB329F-5883-46DD-8746-D72A3CB9D82B}" destId="{D3711574-BBC2-4E02-A1E9-3C0E9556CD9F}" srcOrd="0" destOrd="0" presId="urn:microsoft.com/office/officeart/2005/8/layout/list1"/>
    <dgm:cxn modelId="{DA8EBE15-E25A-4018-B4CA-49D4855BC715}" type="presOf" srcId="{F0196714-A44D-4F9F-A078-E4D2275E97FC}" destId="{41566BA7-95E3-4F40-B136-183CE3B4A07F}" srcOrd="0" destOrd="1" presId="urn:microsoft.com/office/officeart/2005/8/layout/list1"/>
    <dgm:cxn modelId="{96C2A772-F27E-4192-A2B1-D6D3E5C87501}" type="presOf" srcId="{D74C097C-C816-435C-820A-2C1E77766528}" destId="{B7F0D5F0-97EC-41EE-8578-550DEC2BBC4E}" srcOrd="0" destOrd="0" presId="urn:microsoft.com/office/officeart/2005/8/layout/list1"/>
    <dgm:cxn modelId="{1DFDE069-FDA8-49F1-91CA-102AFADDDCAE}" type="presOf" srcId="{8FCBD32F-95B6-4A0F-9D82-8DF5CD0A87A3}" destId="{707BE321-6DED-4D72-B65D-005D276BBB29}" srcOrd="1" destOrd="0" presId="urn:microsoft.com/office/officeart/2005/8/layout/list1"/>
    <dgm:cxn modelId="{DD270F14-6438-4848-9837-39A688FBD419}" type="presOf" srcId="{D6D4DEE6-9ED6-4851-AD7C-0ED37CBD982A}" destId="{2F38C16E-6AC0-4017-93D9-A80805A69C68}" srcOrd="0" destOrd="0" presId="urn:microsoft.com/office/officeart/2005/8/layout/list1"/>
    <dgm:cxn modelId="{33F3404A-08A2-42B7-8BC1-43542555212C}" srcId="{AC86FCE6-FFEF-447A-A39A-CB1651FD07CA}" destId="{F0196714-A44D-4F9F-A078-E4D2275E97FC}" srcOrd="1" destOrd="0" parTransId="{ABF16C00-4879-43DF-B174-043E6BF212B7}" sibTransId="{22978E47-E043-482C-B5DF-6A9B5958992C}"/>
    <dgm:cxn modelId="{63B03CDF-06ED-4B25-B792-69EA94B71ADE}" srcId="{D74C097C-C816-435C-820A-2C1E77766528}" destId="{6FCB329F-5883-46DD-8746-D72A3CB9D82B}" srcOrd="0" destOrd="0" parTransId="{7F5FDA23-A234-469C-9A4C-1C613553A8C4}" sibTransId="{8B928DA1-D278-4F32-AEA3-3F55FE495B82}"/>
    <dgm:cxn modelId="{2323CBC7-20E8-4504-B563-4C166B509DA7}" type="presOf" srcId="{17223158-B8D9-428B-96B9-B8E1C038CC03}" destId="{2F38C16E-6AC0-4017-93D9-A80805A69C68}" srcOrd="0" destOrd="1" presId="urn:microsoft.com/office/officeart/2005/8/layout/list1"/>
    <dgm:cxn modelId="{144492E5-8426-4804-9D07-2029E36D303B}" type="presOf" srcId="{8FCBD32F-95B6-4A0F-9D82-8DF5CD0A87A3}" destId="{2E2960A5-36B0-4A66-A550-876827D31C90}" srcOrd="0" destOrd="0" presId="urn:microsoft.com/office/officeart/2005/8/layout/list1"/>
    <dgm:cxn modelId="{73E5A298-F5F6-429A-A70C-F9FB7531CEDC}" srcId="{8FCBD32F-95B6-4A0F-9D82-8DF5CD0A87A3}" destId="{D6D4DEE6-9ED6-4851-AD7C-0ED37CBD982A}" srcOrd="0" destOrd="0" parTransId="{06DE963E-3F2A-4668-8203-E5D6E9C03184}" sibTransId="{944C22C5-AF12-4045-9ADE-DF330DE02342}"/>
    <dgm:cxn modelId="{94BDC697-0077-4A6D-9465-7BD5D138E868}" type="presOf" srcId="{5E3FF8FD-F549-4236-9427-C8BA2A631D2F}" destId="{15E12D59-EF05-4179-975C-707A880049ED}" srcOrd="0" destOrd="0" presId="urn:microsoft.com/office/officeart/2005/8/layout/list1"/>
    <dgm:cxn modelId="{6F595F8E-F378-49A6-BFEC-1047F0552FBF}" type="presOf" srcId="{AC86FCE6-FFEF-447A-A39A-CB1651FD07CA}" destId="{90DFC7E2-0961-44C2-B41D-59C20D331D46}" srcOrd="0" destOrd="0" presId="urn:microsoft.com/office/officeart/2005/8/layout/list1"/>
    <dgm:cxn modelId="{6FAD6014-4FA3-4184-A8BC-31FE65278998}" type="presParOf" srcId="{B7F0D5F0-97EC-41EE-8578-550DEC2BBC4E}" destId="{67F86C66-4D4D-4F6F-8866-65C2D75C9194}" srcOrd="0" destOrd="0" presId="urn:microsoft.com/office/officeart/2005/8/layout/list1"/>
    <dgm:cxn modelId="{020EAD09-0079-4A2F-B4B3-DF00A4A65AE8}" type="presParOf" srcId="{67F86C66-4D4D-4F6F-8866-65C2D75C9194}" destId="{D3711574-BBC2-4E02-A1E9-3C0E9556CD9F}" srcOrd="0" destOrd="0" presId="urn:microsoft.com/office/officeart/2005/8/layout/list1"/>
    <dgm:cxn modelId="{EC256423-FC91-49BB-AD7C-E8B5F8B0DAF1}" type="presParOf" srcId="{67F86C66-4D4D-4F6F-8866-65C2D75C9194}" destId="{3D0B4CE6-EC06-4EE3-B7CA-3B463AAB51F7}" srcOrd="1" destOrd="0" presId="urn:microsoft.com/office/officeart/2005/8/layout/list1"/>
    <dgm:cxn modelId="{54058863-1132-4936-B703-A34DFA4A69C1}" type="presParOf" srcId="{B7F0D5F0-97EC-41EE-8578-550DEC2BBC4E}" destId="{E9048BD7-A109-4641-84A3-5524F2B65149}" srcOrd="1" destOrd="0" presId="urn:microsoft.com/office/officeart/2005/8/layout/list1"/>
    <dgm:cxn modelId="{62FE8D13-042A-49A6-AC6F-6B0C90BB74EE}" type="presParOf" srcId="{B7F0D5F0-97EC-41EE-8578-550DEC2BBC4E}" destId="{15E12D59-EF05-4179-975C-707A880049ED}" srcOrd="2" destOrd="0" presId="urn:microsoft.com/office/officeart/2005/8/layout/list1"/>
    <dgm:cxn modelId="{EF29AA02-EA45-4800-AB69-056E12C75650}" type="presParOf" srcId="{B7F0D5F0-97EC-41EE-8578-550DEC2BBC4E}" destId="{64012168-490D-4282-890C-49D6013A8572}" srcOrd="3" destOrd="0" presId="urn:microsoft.com/office/officeart/2005/8/layout/list1"/>
    <dgm:cxn modelId="{ADE3F483-C01A-4DA5-888D-23526564B970}" type="presParOf" srcId="{B7F0D5F0-97EC-41EE-8578-550DEC2BBC4E}" destId="{C3C35175-FC65-465A-9D01-8FC46D94EF79}" srcOrd="4" destOrd="0" presId="urn:microsoft.com/office/officeart/2005/8/layout/list1"/>
    <dgm:cxn modelId="{AE019233-C52C-4EB3-A5F4-ACF0C77A174C}" type="presParOf" srcId="{C3C35175-FC65-465A-9D01-8FC46D94EF79}" destId="{90DFC7E2-0961-44C2-B41D-59C20D331D46}" srcOrd="0" destOrd="0" presId="urn:microsoft.com/office/officeart/2005/8/layout/list1"/>
    <dgm:cxn modelId="{378440FB-2466-4883-9D16-C04864BF203F}" type="presParOf" srcId="{C3C35175-FC65-465A-9D01-8FC46D94EF79}" destId="{C6AFF2AA-620F-40DD-B56D-619C16FFB184}" srcOrd="1" destOrd="0" presId="urn:microsoft.com/office/officeart/2005/8/layout/list1"/>
    <dgm:cxn modelId="{27FAC660-225E-405F-BCB8-443B5E94F679}" type="presParOf" srcId="{B7F0D5F0-97EC-41EE-8578-550DEC2BBC4E}" destId="{02D71591-BFF4-4BC2-A720-BE99F634BE66}" srcOrd="5" destOrd="0" presId="urn:microsoft.com/office/officeart/2005/8/layout/list1"/>
    <dgm:cxn modelId="{5B3230BE-771F-4E09-9FB6-7D0D8A13A430}" type="presParOf" srcId="{B7F0D5F0-97EC-41EE-8578-550DEC2BBC4E}" destId="{41566BA7-95E3-4F40-B136-183CE3B4A07F}" srcOrd="6" destOrd="0" presId="urn:microsoft.com/office/officeart/2005/8/layout/list1"/>
    <dgm:cxn modelId="{46E13AD2-31C2-4089-B9B6-1D0609F96BD0}" type="presParOf" srcId="{B7F0D5F0-97EC-41EE-8578-550DEC2BBC4E}" destId="{5CCFA4D1-145D-4538-B1B7-6DA86E7FCA9D}" srcOrd="7" destOrd="0" presId="urn:microsoft.com/office/officeart/2005/8/layout/list1"/>
    <dgm:cxn modelId="{A9D4100A-BBC6-4D91-B065-15AF885B6328}" type="presParOf" srcId="{B7F0D5F0-97EC-41EE-8578-550DEC2BBC4E}" destId="{7A3EE894-3B4A-4222-BFD3-741E8E2B1AE3}" srcOrd="8" destOrd="0" presId="urn:microsoft.com/office/officeart/2005/8/layout/list1"/>
    <dgm:cxn modelId="{D879432E-2B65-4D0E-8E22-503F4B481621}" type="presParOf" srcId="{7A3EE894-3B4A-4222-BFD3-741E8E2B1AE3}" destId="{2E2960A5-36B0-4A66-A550-876827D31C90}" srcOrd="0" destOrd="0" presId="urn:microsoft.com/office/officeart/2005/8/layout/list1"/>
    <dgm:cxn modelId="{F165B882-2356-4BF0-BCA1-295ACAB4AC48}" type="presParOf" srcId="{7A3EE894-3B4A-4222-BFD3-741E8E2B1AE3}" destId="{707BE321-6DED-4D72-B65D-005D276BBB29}" srcOrd="1" destOrd="0" presId="urn:microsoft.com/office/officeart/2005/8/layout/list1"/>
    <dgm:cxn modelId="{EDA72AC8-30FA-48BC-8DA4-7D011A3FD294}" type="presParOf" srcId="{B7F0D5F0-97EC-41EE-8578-550DEC2BBC4E}" destId="{234A4C24-839E-4838-BB0E-1994B6B6E672}" srcOrd="9" destOrd="0" presId="urn:microsoft.com/office/officeart/2005/8/layout/list1"/>
    <dgm:cxn modelId="{41B7EA58-B587-4887-A2C5-631BF73FEFE9}" type="presParOf" srcId="{B7F0D5F0-97EC-41EE-8578-550DEC2BBC4E}" destId="{2F38C16E-6AC0-4017-93D9-A80805A69C68}"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6AAF790-F9BE-4BC2-96D4-C108311F7DEB}" type="datetimeFigureOut">
              <a:rPr lang="he-IL" smtClean="0"/>
              <a:t>י"ג/תשרי/תשע"ד</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55FF9F8-BA9D-4D99-9CF5-C8FA8FE1B8AD}" type="slidenum">
              <a:rPr lang="he-IL" smtClean="0"/>
              <a:t>‹#›</a:t>
            </a:fld>
            <a:endParaRPr lang="he-IL"/>
          </a:p>
        </p:txBody>
      </p:sp>
    </p:spTree>
    <p:extLst>
      <p:ext uri="{BB962C8B-B14F-4D97-AF65-F5344CB8AC3E}">
        <p14:creationId xmlns:p14="http://schemas.microsoft.com/office/powerpoint/2010/main" val="58083024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he-IL" sz="16600" b="1" dirty="0" smtClean="0">
                <a:solidFill>
                  <a:schemeClr val="accent2"/>
                </a:solidFill>
                <a:effectLst>
                  <a:outerShdw blurRad="38100" dist="38100" dir="2700000" algn="tl">
                    <a:srgbClr val="000000">
                      <a:alpha val="43137"/>
                    </a:srgbClr>
                  </a:outerShdw>
                </a:effectLst>
              </a:rPr>
              <a:t>במדבר</a:t>
            </a:r>
            <a:endParaRPr lang="he-IL" sz="16600" b="1" dirty="0">
              <a:solidFill>
                <a:schemeClr val="accent2"/>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endParaRPr lang="en-GB" dirty="0" smtClean="0">
              <a:solidFill>
                <a:schemeClr val="tx1"/>
              </a:solidFill>
            </a:endParaRPr>
          </a:p>
          <a:p>
            <a:r>
              <a:rPr lang="en-GB" dirty="0" smtClean="0">
                <a:solidFill>
                  <a:schemeClr val="tx1"/>
                </a:solidFill>
              </a:rPr>
              <a:t>Korach</a:t>
            </a:r>
            <a:endParaRPr lang="he-IL" dirty="0">
              <a:solidFill>
                <a:schemeClr val="tx1"/>
              </a:solidFill>
            </a:endParaRPr>
          </a:p>
        </p:txBody>
      </p:sp>
      <p:sp>
        <p:nvSpPr>
          <p:cNvPr id="4" name="TextBox 1"/>
          <p:cNvSpPr txBox="1"/>
          <p:nvPr/>
        </p:nvSpPr>
        <p:spPr>
          <a:xfrm>
            <a:off x="899592" y="6059269"/>
            <a:ext cx="7344816" cy="646331"/>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0"/>
            <a:r>
              <a:rPr lang="en-GB" dirty="0"/>
              <a:t>© </a:t>
            </a:r>
            <a:r>
              <a:rPr lang="en-GB" dirty="0" err="1"/>
              <a:t>Shaalvim</a:t>
            </a:r>
            <a:r>
              <a:rPr lang="en-GB" dirty="0"/>
              <a:t> For Women and Rabbi </a:t>
            </a:r>
            <a:r>
              <a:rPr lang="en-GB" dirty="0" err="1"/>
              <a:t>Menachem</a:t>
            </a:r>
            <a:r>
              <a:rPr lang="en-GB" dirty="0"/>
              <a:t> </a:t>
            </a:r>
            <a:r>
              <a:rPr lang="en-GB" dirty="0" err="1"/>
              <a:t>Leibtag</a:t>
            </a:r>
            <a:r>
              <a:rPr lang="en-GB" dirty="0"/>
              <a:t>.</a:t>
            </a:r>
            <a:endParaRPr lang="en-US" dirty="0"/>
          </a:p>
          <a:p>
            <a:pPr algn="ctr" rtl="0"/>
            <a:r>
              <a:rPr lang="en-GB" dirty="0"/>
              <a:t>Please feel free to use and share but please give credit to the above parties. </a:t>
            </a:r>
            <a:endParaRPr lang="en-US" dirty="0"/>
          </a:p>
        </p:txBody>
      </p:sp>
    </p:spTree>
    <p:extLst>
      <p:ext uri="{BB962C8B-B14F-4D97-AF65-F5344CB8AC3E}">
        <p14:creationId xmlns:p14="http://schemas.microsoft.com/office/powerpoint/2010/main" val="6744027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e-IL" sz="5400" b="1" dirty="0" smtClean="0">
                <a:solidFill>
                  <a:schemeClr val="accent2"/>
                </a:solidFill>
                <a:effectLst>
                  <a:outerShdw blurRad="38100" dist="38100" dir="2700000" algn="tl">
                    <a:srgbClr val="000000">
                      <a:alpha val="43137"/>
                    </a:srgbClr>
                  </a:outerShdw>
                </a:effectLst>
              </a:rPr>
              <a:t>במדבר פרק טז</a:t>
            </a:r>
            <a:br>
              <a:rPr lang="he-IL" sz="5400" b="1" dirty="0" smtClean="0">
                <a:solidFill>
                  <a:schemeClr val="accent2"/>
                </a:solidFill>
                <a:effectLst>
                  <a:outerShdw blurRad="38100" dist="38100" dir="2700000" algn="tl">
                    <a:srgbClr val="000000">
                      <a:alpha val="43137"/>
                    </a:srgbClr>
                  </a:outerShdw>
                </a:effectLst>
              </a:rPr>
            </a:br>
            <a:r>
              <a:rPr lang="en-GB" b="1" dirty="0" smtClean="0">
                <a:solidFill>
                  <a:schemeClr val="accent2"/>
                </a:solidFill>
                <a:effectLst>
                  <a:outerShdw blurRad="38100" dist="38100" dir="2700000" algn="tl">
                    <a:srgbClr val="000000">
                      <a:alpha val="43137"/>
                    </a:srgbClr>
                  </a:outerShdw>
                </a:effectLst>
              </a:rPr>
              <a:t>- The Complaint of Datan and Aviram</a:t>
            </a:r>
            <a:endParaRPr lang="he-IL"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029200" y="1600200"/>
            <a:ext cx="3962400" cy="5029200"/>
          </a:xfrm>
        </p:spPr>
        <p:txBody>
          <a:bodyPr>
            <a:noAutofit/>
          </a:bodyPr>
          <a:lstStyle/>
          <a:p>
            <a:pPr marL="0" indent="0" algn="just" rtl="1">
              <a:lnSpc>
                <a:spcPct val="110000"/>
              </a:lnSpc>
              <a:buNone/>
            </a:pPr>
            <a:r>
              <a:rPr lang="he-IL" sz="2200" b="1" dirty="0" smtClean="0">
                <a:latin typeface="Calibri" pitchFamily="34" charset="0"/>
                <a:ea typeface="Times New Roman"/>
                <a:cs typeface="David" pitchFamily="34" charset="-79"/>
              </a:rPr>
              <a:t>יב</a:t>
            </a:r>
            <a:r>
              <a:rPr lang="he-IL" sz="2200" dirty="0" smtClean="0">
                <a:latin typeface="Calibri" pitchFamily="34" charset="0"/>
                <a:ea typeface="Times New Roman"/>
                <a:cs typeface="David" pitchFamily="34" charset="-79"/>
              </a:rPr>
              <a:t> </a:t>
            </a:r>
            <a:r>
              <a:rPr lang="he-IL" sz="2200" b="1" dirty="0" smtClean="0">
                <a:solidFill>
                  <a:schemeClr val="accent4"/>
                </a:solidFill>
                <a:latin typeface="Calibri" pitchFamily="34" charset="0"/>
                <a:ea typeface="Times New Roman"/>
                <a:cs typeface="David" pitchFamily="34" charset="-79"/>
              </a:rPr>
              <a:t>וַיִּשְׁלַח מֹשֶׁה לִקְרֹא לְדָתָן וְלַאֲבִירָם בְּנֵי אֱלִיאָב וַיֹּאמְרוּ לֹא נַעֲלֶה. </a:t>
            </a:r>
            <a:endParaRPr lang="en-US" sz="2200" b="1" dirty="0" smtClean="0">
              <a:solidFill>
                <a:schemeClr val="accent4"/>
              </a:solidFill>
              <a:latin typeface="Calibri" pitchFamily="34" charset="0"/>
              <a:ea typeface="Calibri"/>
              <a:cs typeface="David" pitchFamily="34" charset="-79"/>
            </a:endParaRPr>
          </a:p>
          <a:p>
            <a:pPr marL="0" indent="0" algn="just" rtl="1">
              <a:lnSpc>
                <a:spcPct val="110000"/>
              </a:lnSpc>
              <a:spcAft>
                <a:spcPts val="0"/>
              </a:spcAft>
              <a:buNone/>
            </a:pPr>
            <a:r>
              <a:rPr lang="he-IL" sz="2200" b="1" dirty="0" smtClean="0">
                <a:latin typeface="Calibri" pitchFamily="34" charset="0"/>
                <a:ea typeface="Times New Roman"/>
                <a:cs typeface="David" pitchFamily="34" charset="-79"/>
              </a:rPr>
              <a:t>יג</a:t>
            </a:r>
            <a:r>
              <a:rPr lang="he-IL" sz="2200" dirty="0" smtClean="0">
                <a:latin typeface="Calibri" pitchFamily="34" charset="0"/>
                <a:ea typeface="Times New Roman"/>
                <a:cs typeface="David" pitchFamily="34" charset="-79"/>
              </a:rPr>
              <a:t> </a:t>
            </a:r>
            <a:r>
              <a:rPr lang="he-IL" sz="2200" b="1" dirty="0" smtClean="0">
                <a:solidFill>
                  <a:schemeClr val="accent3"/>
                </a:solidFill>
                <a:latin typeface="Calibri" pitchFamily="34" charset="0"/>
                <a:ea typeface="Times New Roman"/>
                <a:cs typeface="David" pitchFamily="34" charset="-79"/>
              </a:rPr>
              <a:t>הַמְעַט כִּי הֶעֱלִיתָנוּ מֵאֶרֶץ זָבַת חָלָב וּדְבַשׁ לַהֲמִיתֵנוּ בַּמִּדְבָּר כִּי-תִשְׂתָּרֵר עָלֵינוּ גַּם-הִשְׂתָּרֵר.</a:t>
            </a:r>
            <a:endParaRPr lang="en-US" sz="2200" b="1" dirty="0" smtClean="0">
              <a:solidFill>
                <a:schemeClr val="accent3"/>
              </a:solidFill>
              <a:latin typeface="Calibri" pitchFamily="34" charset="0"/>
              <a:ea typeface="Calibri"/>
              <a:cs typeface="David" pitchFamily="34" charset="-79"/>
            </a:endParaRPr>
          </a:p>
          <a:p>
            <a:pPr marL="0" indent="0" algn="just" rtl="1">
              <a:lnSpc>
                <a:spcPct val="110000"/>
              </a:lnSpc>
              <a:buNone/>
            </a:pPr>
            <a:r>
              <a:rPr lang="he-IL" sz="2200" b="1" dirty="0" smtClean="0">
                <a:latin typeface="Calibri" pitchFamily="34" charset="0"/>
                <a:ea typeface="Times New Roman"/>
                <a:cs typeface="David" pitchFamily="34" charset="-79"/>
              </a:rPr>
              <a:t>יד</a:t>
            </a:r>
            <a:r>
              <a:rPr lang="he-IL" sz="2200" dirty="0" smtClean="0">
                <a:latin typeface="Calibri" pitchFamily="34" charset="0"/>
                <a:ea typeface="Times New Roman"/>
                <a:cs typeface="David" pitchFamily="34" charset="-79"/>
              </a:rPr>
              <a:t> </a:t>
            </a:r>
            <a:r>
              <a:rPr lang="he-IL" sz="2200" b="1" dirty="0" smtClean="0">
                <a:solidFill>
                  <a:schemeClr val="accent1"/>
                </a:solidFill>
                <a:latin typeface="Calibri" pitchFamily="34" charset="0"/>
                <a:ea typeface="Times New Roman"/>
                <a:cs typeface="David" pitchFamily="34" charset="-79"/>
              </a:rPr>
              <a:t>אַף לֹא אֶל-אֶרֶץ זָבַת חָלָב וּדְבַשׁ הֲבִיאֹתָנוּ וַתִּתֶּן-לָנוּ נַחֲלַת שָׂדֶה וָכָרֶם הַעֵינֵי הָאֲנָשִׁים הָהֵם תְּנַקֵּר לֹא נַעֲלֶה. </a:t>
            </a:r>
            <a:endParaRPr lang="en-US" sz="2200" b="1" dirty="0" smtClean="0">
              <a:solidFill>
                <a:schemeClr val="accent1"/>
              </a:solidFill>
              <a:latin typeface="Calibri" pitchFamily="34" charset="0"/>
              <a:ea typeface="Calibri"/>
              <a:cs typeface="David" pitchFamily="34" charset="-79"/>
            </a:endParaRPr>
          </a:p>
          <a:p>
            <a:pPr marL="0" indent="0" algn="just" rtl="1">
              <a:lnSpc>
                <a:spcPct val="110000"/>
              </a:lnSpc>
              <a:spcAft>
                <a:spcPts val="0"/>
              </a:spcAft>
              <a:buNone/>
            </a:pPr>
            <a:r>
              <a:rPr lang="he-IL" sz="2200" b="1" dirty="0" smtClean="0">
                <a:latin typeface="Calibri" pitchFamily="34" charset="0"/>
                <a:ea typeface="Times New Roman"/>
                <a:cs typeface="David" pitchFamily="34" charset="-79"/>
              </a:rPr>
              <a:t>טו</a:t>
            </a:r>
            <a:r>
              <a:rPr lang="he-IL" sz="2200" dirty="0" smtClean="0">
                <a:latin typeface="Calibri" pitchFamily="34" charset="0"/>
                <a:ea typeface="Times New Roman"/>
                <a:cs typeface="David" pitchFamily="34" charset="-79"/>
              </a:rPr>
              <a:t> </a:t>
            </a:r>
            <a:r>
              <a:rPr lang="he-IL" sz="2200" b="1" dirty="0">
                <a:solidFill>
                  <a:schemeClr val="accent6"/>
                </a:solidFill>
                <a:latin typeface="Calibri" pitchFamily="34" charset="0"/>
                <a:ea typeface="Times New Roman"/>
                <a:cs typeface="David" pitchFamily="34" charset="-79"/>
              </a:rPr>
              <a:t>וַיִּחַר לְמֹשֶׁה מְאֹד וַיֹּאמֶר אֶל-יְהוָה אַל-תֵּפֶן אֶל-מִנְחָתָם לֹא חֲמוֹר אֶחָד מֵהֶם נָשָׂאתִי וְלֹא הֲרֵעֹתִי אֶת-אַחַד מֵהֶם. </a:t>
            </a:r>
            <a:endParaRPr lang="en-US" sz="2200" b="1" dirty="0">
              <a:solidFill>
                <a:schemeClr val="accent6"/>
              </a:solidFill>
              <a:latin typeface="Calibri" pitchFamily="34" charset="0"/>
              <a:ea typeface="Calibri"/>
              <a:cs typeface="David" pitchFamily="34" charset="-79"/>
            </a:endParaRPr>
          </a:p>
          <a:p>
            <a:pPr marL="0" indent="0" algn="r" rtl="1">
              <a:buNone/>
            </a:pPr>
            <a:endParaRPr lang="he-IL" sz="2200" dirty="0">
              <a:latin typeface="Calibri" pitchFamily="34" charset="0"/>
              <a:cs typeface="David" pitchFamily="34" charset="-79"/>
            </a:endParaRPr>
          </a:p>
        </p:txBody>
      </p:sp>
      <p:sp>
        <p:nvSpPr>
          <p:cNvPr id="4" name="Right Arrow Callout 3"/>
          <p:cNvSpPr/>
          <p:nvPr/>
        </p:nvSpPr>
        <p:spPr>
          <a:xfrm>
            <a:off x="26831" y="1524000"/>
            <a:ext cx="4975538" cy="762000"/>
          </a:xfrm>
          <a:prstGeom prst="rightArrowCallout">
            <a:avLst>
              <a:gd name="adj1" fmla="val 25000"/>
              <a:gd name="adj2" fmla="val 25000"/>
              <a:gd name="adj3" fmla="val 18964"/>
              <a:gd name="adj4" fmla="val 94815"/>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Moshe calls Datan and Aviram who refuse. They are from Shevet Reuven, the bechor.</a:t>
            </a:r>
            <a:endParaRPr lang="he-IL" sz="2000" dirty="0"/>
          </a:p>
        </p:txBody>
      </p:sp>
      <p:sp>
        <p:nvSpPr>
          <p:cNvPr id="5" name="Right Arrow Callout 4"/>
          <p:cNvSpPr/>
          <p:nvPr/>
        </p:nvSpPr>
        <p:spPr>
          <a:xfrm>
            <a:off x="26831" y="2362200"/>
            <a:ext cx="5002369" cy="685800"/>
          </a:xfrm>
          <a:prstGeom prst="rightArrowCallout">
            <a:avLst>
              <a:gd name="adj1" fmla="val 25000"/>
              <a:gd name="adj2" fmla="val 25000"/>
              <a:gd name="adj3" fmla="val 25000"/>
              <a:gd name="adj4" fmla="val 94366"/>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000" dirty="0" smtClean="0"/>
              <a:t>Bad enough Moshe brought them to the desert. </a:t>
            </a:r>
            <a:endParaRPr lang="he-IL" sz="2000" dirty="0"/>
          </a:p>
        </p:txBody>
      </p:sp>
      <p:sp>
        <p:nvSpPr>
          <p:cNvPr id="6" name="Right Arrow Callout 5"/>
          <p:cNvSpPr/>
          <p:nvPr/>
        </p:nvSpPr>
        <p:spPr>
          <a:xfrm>
            <a:off x="26831" y="3124200"/>
            <a:ext cx="5002369" cy="1905000"/>
          </a:xfrm>
          <a:prstGeom prst="rightArrowCallout">
            <a:avLst>
              <a:gd name="adj1" fmla="val 25000"/>
              <a:gd name="adj2" fmla="val 25000"/>
              <a:gd name="adj3" fmla="val 6514"/>
              <a:gd name="adj4" fmla="val 94191"/>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Didn’t fulfil election promise – didn’t bring us to the ‘promised  land’. They’re complaining about the leadership,  about Moshe. By refusing to come, they‘re rejecting his leadership. </a:t>
            </a:r>
            <a:endParaRPr lang="he-IL" sz="2000" dirty="0"/>
          </a:p>
        </p:txBody>
      </p:sp>
      <p:sp>
        <p:nvSpPr>
          <p:cNvPr id="7" name="Right Arrow Callout 6"/>
          <p:cNvSpPr/>
          <p:nvPr/>
        </p:nvSpPr>
        <p:spPr>
          <a:xfrm>
            <a:off x="26831" y="5105400"/>
            <a:ext cx="5002369" cy="1676400"/>
          </a:xfrm>
          <a:prstGeom prst="rightArrowCallout">
            <a:avLst>
              <a:gd name="adj1" fmla="val 25000"/>
              <a:gd name="adj2" fmla="val 25000"/>
              <a:gd name="adj3" fmla="val 10916"/>
              <a:gd name="adj4" fmla="val 94362"/>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Moshe turns to G-d and asks Him not to accept their presents. Which korban is he talking about? Moshe  responds to the complaint against his leadership by saying he did nothing wrong. </a:t>
            </a:r>
            <a:endParaRPr lang="he-IL" sz="2000" dirty="0"/>
          </a:p>
        </p:txBody>
      </p:sp>
    </p:spTree>
    <p:extLst>
      <p:ext uri="{BB962C8B-B14F-4D97-AF65-F5344CB8AC3E}">
        <p14:creationId xmlns:p14="http://schemas.microsoft.com/office/powerpoint/2010/main" val="189704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0-#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right)">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additive="base">
                                        <p:cTn id="34" dur="500" fill="hold"/>
                                        <p:tgtEl>
                                          <p:spTgt spid="6"/>
                                        </p:tgtEl>
                                        <p:attrNameLst>
                                          <p:attrName>ppt_x</p:attrName>
                                        </p:attrNameLst>
                                      </p:cBhvr>
                                      <p:tavLst>
                                        <p:tav tm="0">
                                          <p:val>
                                            <p:strVal val="0-#ppt_w/2"/>
                                          </p:val>
                                        </p:tav>
                                        <p:tav tm="100000">
                                          <p:val>
                                            <p:strVal val="#ppt_x"/>
                                          </p:val>
                                        </p:tav>
                                      </p:tavLst>
                                    </p:anim>
                                    <p:anim calcmode="lin" valueType="num">
                                      <p:cBhvr additive="base">
                                        <p:cTn id="35"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wipe(right)">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additive="base">
                                        <p:cTn id="45" dur="500" fill="hold"/>
                                        <p:tgtEl>
                                          <p:spTgt spid="7"/>
                                        </p:tgtEl>
                                        <p:attrNameLst>
                                          <p:attrName>ppt_x</p:attrName>
                                        </p:attrNameLst>
                                      </p:cBhvr>
                                      <p:tavLst>
                                        <p:tav tm="0">
                                          <p:val>
                                            <p:strVal val="0-#ppt_w/2"/>
                                          </p:val>
                                        </p:tav>
                                        <p:tav tm="100000">
                                          <p:val>
                                            <p:strVal val="#ppt_x"/>
                                          </p:val>
                                        </p:tav>
                                      </p:tavLst>
                                    </p:anim>
                                    <p:anim calcmode="lin" valueType="num">
                                      <p:cBhvr additive="base">
                                        <p:cTn id="46"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5400" b="1" dirty="0" smtClean="0">
                <a:solidFill>
                  <a:schemeClr val="accent2"/>
                </a:solidFill>
                <a:effectLst>
                  <a:outerShdw blurRad="38100" dist="38100" dir="2700000" algn="tl">
                    <a:srgbClr val="000000">
                      <a:alpha val="43137"/>
                    </a:srgbClr>
                  </a:outerShdw>
                </a:effectLst>
              </a:rPr>
              <a:t>במדבר פרק טז</a:t>
            </a:r>
            <a:endParaRPr lang="he-IL" sz="5400" b="1" dirty="0">
              <a:solidFill>
                <a:schemeClr val="accent2"/>
              </a:solidFill>
              <a:effectLst>
                <a:outerShdw blurRad="38100" dist="38100" dir="2700000" algn="tl">
                  <a:srgbClr val="000000">
                    <a:alpha val="43137"/>
                  </a:srgbClr>
                </a:outerShdw>
              </a:effectLst>
            </a:endParaRPr>
          </a:p>
        </p:txBody>
      </p:sp>
      <p:graphicFrame>
        <p:nvGraphicFramePr>
          <p:cNvPr id="4" name="Diagram 3"/>
          <p:cNvGraphicFramePr/>
          <p:nvPr>
            <p:extLst>
              <p:ext uri="{D42A27DB-BD31-4B8C-83A1-F6EECF244321}">
                <p14:modId xmlns:p14="http://schemas.microsoft.com/office/powerpoint/2010/main" val="3259758813"/>
              </p:ext>
            </p:extLst>
          </p:nvPr>
        </p:nvGraphicFramePr>
        <p:xfrm>
          <a:off x="457200" y="1397000"/>
          <a:ext cx="8382000" cy="523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7983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4">
                                            <p:graphicEl>
                                              <a:dgm id="{60467D9E-800A-4B23-92F3-523763B1BDF4}"/>
                                            </p:graphicEl>
                                          </p:spTgt>
                                        </p:tgtEl>
                                        <p:attrNameLst>
                                          <p:attrName>style.visibility</p:attrName>
                                        </p:attrNameLst>
                                      </p:cBhvr>
                                      <p:to>
                                        <p:strVal val="visible"/>
                                      </p:to>
                                    </p:set>
                                    <p:animEffect transition="in" filter="circle(out)">
                                      <p:cBhvr>
                                        <p:cTn id="7" dur="2000"/>
                                        <p:tgtEl>
                                          <p:spTgt spid="4">
                                            <p:graphicEl>
                                              <a:dgm id="{60467D9E-800A-4B23-92F3-523763B1BDF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4">
                                            <p:graphicEl>
                                              <a:dgm id="{1C136B0C-1BDA-40D0-86F2-698B8F3D82BA}"/>
                                            </p:graphicEl>
                                          </p:spTgt>
                                        </p:tgtEl>
                                        <p:attrNameLst>
                                          <p:attrName>style.visibility</p:attrName>
                                        </p:attrNameLst>
                                      </p:cBhvr>
                                      <p:to>
                                        <p:strVal val="visible"/>
                                      </p:to>
                                    </p:set>
                                    <p:animEffect transition="in" filter="circle(out)">
                                      <p:cBhvr>
                                        <p:cTn id="12" dur="2000"/>
                                        <p:tgtEl>
                                          <p:spTgt spid="4">
                                            <p:graphicEl>
                                              <a:dgm id="{1C136B0C-1BDA-40D0-86F2-698B8F3D82BA}"/>
                                            </p:graphicEl>
                                          </p:spTgt>
                                        </p:tgtEl>
                                      </p:cBhvr>
                                    </p:animEffect>
                                  </p:childTnLst>
                                </p:cTn>
                              </p:par>
                              <p:par>
                                <p:cTn id="13" presetID="6" presetClass="entr" presetSubtype="32" fill="hold" grpId="0" nodeType="withEffect">
                                  <p:stCondLst>
                                    <p:cond delay="0"/>
                                  </p:stCondLst>
                                  <p:childTnLst>
                                    <p:set>
                                      <p:cBhvr>
                                        <p:cTn id="14" dur="1" fill="hold">
                                          <p:stCondLst>
                                            <p:cond delay="0"/>
                                          </p:stCondLst>
                                        </p:cTn>
                                        <p:tgtEl>
                                          <p:spTgt spid="4">
                                            <p:graphicEl>
                                              <a:dgm id="{51918933-3310-4BCE-9BC8-00760A113663}"/>
                                            </p:graphicEl>
                                          </p:spTgt>
                                        </p:tgtEl>
                                        <p:attrNameLst>
                                          <p:attrName>style.visibility</p:attrName>
                                        </p:attrNameLst>
                                      </p:cBhvr>
                                      <p:to>
                                        <p:strVal val="visible"/>
                                      </p:to>
                                    </p:set>
                                    <p:animEffect transition="in" filter="circle(out)">
                                      <p:cBhvr>
                                        <p:cTn id="15" dur="2000"/>
                                        <p:tgtEl>
                                          <p:spTgt spid="4">
                                            <p:graphicEl>
                                              <a:dgm id="{51918933-3310-4BCE-9BC8-00760A113663}"/>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32" fill="hold" grpId="0" nodeType="clickEffect">
                                  <p:stCondLst>
                                    <p:cond delay="0"/>
                                  </p:stCondLst>
                                  <p:childTnLst>
                                    <p:set>
                                      <p:cBhvr>
                                        <p:cTn id="19" dur="1" fill="hold">
                                          <p:stCondLst>
                                            <p:cond delay="0"/>
                                          </p:stCondLst>
                                        </p:cTn>
                                        <p:tgtEl>
                                          <p:spTgt spid="4">
                                            <p:graphicEl>
                                              <a:dgm id="{8B980292-DB84-400E-88B3-731970C5FC41}"/>
                                            </p:graphicEl>
                                          </p:spTgt>
                                        </p:tgtEl>
                                        <p:attrNameLst>
                                          <p:attrName>style.visibility</p:attrName>
                                        </p:attrNameLst>
                                      </p:cBhvr>
                                      <p:to>
                                        <p:strVal val="visible"/>
                                      </p:to>
                                    </p:set>
                                    <p:animEffect transition="in" filter="circle(out)">
                                      <p:cBhvr>
                                        <p:cTn id="20" dur="2000"/>
                                        <p:tgtEl>
                                          <p:spTgt spid="4">
                                            <p:graphicEl>
                                              <a:dgm id="{8B980292-DB84-400E-88B3-731970C5FC41}"/>
                                            </p:graphicEl>
                                          </p:spTgt>
                                        </p:tgtEl>
                                      </p:cBhvr>
                                    </p:animEffect>
                                  </p:childTnLst>
                                </p:cTn>
                              </p:par>
                              <p:par>
                                <p:cTn id="21" presetID="6" presetClass="entr" presetSubtype="32" fill="hold" grpId="0" nodeType="withEffect">
                                  <p:stCondLst>
                                    <p:cond delay="0"/>
                                  </p:stCondLst>
                                  <p:childTnLst>
                                    <p:set>
                                      <p:cBhvr>
                                        <p:cTn id="22" dur="1" fill="hold">
                                          <p:stCondLst>
                                            <p:cond delay="0"/>
                                          </p:stCondLst>
                                        </p:cTn>
                                        <p:tgtEl>
                                          <p:spTgt spid="4">
                                            <p:graphicEl>
                                              <a:dgm id="{DFF1B61F-0EF5-4D50-8808-488FEAE139CE}"/>
                                            </p:graphicEl>
                                          </p:spTgt>
                                        </p:tgtEl>
                                        <p:attrNameLst>
                                          <p:attrName>style.visibility</p:attrName>
                                        </p:attrNameLst>
                                      </p:cBhvr>
                                      <p:to>
                                        <p:strVal val="visible"/>
                                      </p:to>
                                    </p:set>
                                    <p:animEffect transition="in" filter="circle(out)">
                                      <p:cBhvr>
                                        <p:cTn id="23" dur="2000"/>
                                        <p:tgtEl>
                                          <p:spTgt spid="4">
                                            <p:graphicEl>
                                              <a:dgm id="{DFF1B61F-0EF5-4D50-8808-488FEAE139C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5400" b="1" dirty="0" smtClean="0">
                <a:solidFill>
                  <a:schemeClr val="accent2"/>
                </a:solidFill>
                <a:effectLst>
                  <a:outerShdw blurRad="38100" dist="38100" dir="2700000" algn="tl">
                    <a:srgbClr val="000000">
                      <a:alpha val="43137"/>
                    </a:srgbClr>
                  </a:outerShdw>
                </a:effectLst>
              </a:rPr>
              <a:t>במדבר פרק טז</a:t>
            </a:r>
            <a:endParaRPr lang="he-IL" sz="54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0" y="1600200"/>
            <a:ext cx="5638800" cy="4525963"/>
          </a:xfrm>
        </p:spPr>
        <p:txBody>
          <a:bodyPr>
            <a:noAutofit/>
          </a:bodyPr>
          <a:lstStyle/>
          <a:p>
            <a:pPr marL="0" indent="0" algn="r" rtl="1">
              <a:lnSpc>
                <a:spcPct val="110000"/>
              </a:lnSpc>
              <a:buNone/>
            </a:pPr>
            <a:r>
              <a:rPr lang="he-IL" sz="2000" b="1" dirty="0" smtClean="0">
                <a:latin typeface="Calibri" pitchFamily="34" charset="0"/>
                <a:ea typeface="Times New Roman"/>
                <a:cs typeface="David" pitchFamily="34" charset="-79"/>
              </a:rPr>
              <a:t>טז</a:t>
            </a:r>
            <a:r>
              <a:rPr lang="he-IL" sz="2000" dirty="0" smtClean="0">
                <a:latin typeface="Calibri" pitchFamily="34" charset="0"/>
                <a:ea typeface="Times New Roman"/>
                <a:cs typeface="David" pitchFamily="34" charset="-79"/>
              </a:rPr>
              <a:t> </a:t>
            </a:r>
            <a:r>
              <a:rPr lang="he-IL" sz="2000" b="1" dirty="0">
                <a:solidFill>
                  <a:schemeClr val="accent5"/>
                </a:solidFill>
                <a:latin typeface="Calibri" pitchFamily="34" charset="0"/>
                <a:ea typeface="Times New Roman"/>
                <a:cs typeface="David" pitchFamily="34" charset="-79"/>
              </a:rPr>
              <a:t>וַיֹּאמֶר מֹשֶׁה אֶל-קֹרַח אַתָּה וְכָל-עֲדָתְךָ הֱיוּ לִפְנֵי יְהוָה אַתָּה וָהֵם וְאַהֲרֹן מָחָר. </a:t>
            </a:r>
            <a:endParaRPr lang="he-IL" sz="2000" b="1" dirty="0" smtClean="0">
              <a:solidFill>
                <a:schemeClr val="accent5"/>
              </a:solidFill>
              <a:latin typeface="Calibri" pitchFamily="34" charset="0"/>
              <a:ea typeface="Times New Roman"/>
              <a:cs typeface="David" pitchFamily="34" charset="-79"/>
            </a:endParaRPr>
          </a:p>
          <a:p>
            <a:pPr marL="0" indent="0" algn="r" rtl="1">
              <a:lnSpc>
                <a:spcPct val="110000"/>
              </a:lnSpc>
              <a:buNone/>
            </a:pPr>
            <a:r>
              <a:rPr lang="he-IL" sz="2000" b="1" dirty="0" smtClean="0">
                <a:latin typeface="Calibri" pitchFamily="34" charset="0"/>
                <a:ea typeface="Times New Roman"/>
                <a:cs typeface="David" pitchFamily="34" charset="-79"/>
              </a:rPr>
              <a:t>יז</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וּקְחוּ אִישׁ מַחְתָּתוֹ וּנְתַתֶּם עֲלֵיהֶם קְטֹרֶת וְהִקְרַבְתֶּם לִפְנֵי יְהוָה אִישׁ מַחְתָּתוֹ חֲמִשִּׁים וּמָאתַיִם מַחְתֹּת וְאַתָּה וְאַהֲרֹן אִישׁ מַחְתָּתוֹ. </a:t>
            </a:r>
            <a:endParaRPr lang="en-US" sz="2000" dirty="0">
              <a:latin typeface="Calibri" pitchFamily="34" charset="0"/>
              <a:ea typeface="Calibri"/>
              <a:cs typeface="David" pitchFamily="34" charset="-79"/>
            </a:endParaRPr>
          </a:p>
          <a:p>
            <a:pPr marL="0" indent="0" algn="r" rtl="1">
              <a:lnSpc>
                <a:spcPct val="110000"/>
              </a:lnSpc>
              <a:spcAft>
                <a:spcPts val="0"/>
              </a:spcAft>
              <a:buNone/>
            </a:pPr>
            <a:r>
              <a:rPr lang="he-IL" sz="2000" b="1" dirty="0" smtClean="0">
                <a:latin typeface="Calibri" pitchFamily="34" charset="0"/>
                <a:ea typeface="Times New Roman"/>
                <a:cs typeface="David" pitchFamily="34" charset="-79"/>
              </a:rPr>
              <a:t>יח</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וַיִּקְחוּ אִישׁ מַחְתָּתוֹ וַיִּתְּנוּ עֲלֵיהֶם אֵשׁ וַיָּשִׂימוּ עֲלֵיהֶם קְטֹרֶת וַיַּעַמְדוּ פֶּתַח אֹהֶל מוֹעֵד וּמֹשֶׁה וְאַהֲרֹן. </a:t>
            </a:r>
            <a:endParaRPr lang="he-IL" sz="2000" dirty="0" smtClean="0">
              <a:latin typeface="Calibri" pitchFamily="34" charset="0"/>
              <a:ea typeface="Times New Roman"/>
              <a:cs typeface="David" pitchFamily="34" charset="-79"/>
            </a:endParaRPr>
          </a:p>
          <a:p>
            <a:pPr marL="0" indent="0" algn="r" rtl="1">
              <a:lnSpc>
                <a:spcPct val="110000"/>
              </a:lnSpc>
              <a:spcAft>
                <a:spcPts val="0"/>
              </a:spcAft>
              <a:buNone/>
            </a:pPr>
            <a:r>
              <a:rPr lang="he-IL" sz="2000" b="1" dirty="0" smtClean="0">
                <a:latin typeface="Calibri" pitchFamily="34" charset="0"/>
                <a:ea typeface="Times New Roman"/>
                <a:cs typeface="David" pitchFamily="34" charset="-79"/>
              </a:rPr>
              <a:t>יט</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וַיַּקְהֵל עֲלֵיהֶם קֹרַח אֶת-כָּל-הָעֵדָה אֶל-פֶּתַח אֹהֶל מוֹעֵד וַיֵּרָא כְבוֹד-יְהוָה אֶל-כָּל-הָעֵדָה. </a:t>
            </a:r>
            <a:endParaRPr lang="he-IL" sz="2000" dirty="0" smtClean="0">
              <a:latin typeface="Calibri" pitchFamily="34" charset="0"/>
              <a:ea typeface="Times New Roman"/>
              <a:cs typeface="David" pitchFamily="34" charset="-79"/>
            </a:endParaRPr>
          </a:p>
        </p:txBody>
      </p:sp>
      <p:sp>
        <p:nvSpPr>
          <p:cNvPr id="4" name="Right Arrow Callout 3"/>
          <p:cNvSpPr/>
          <p:nvPr/>
        </p:nvSpPr>
        <p:spPr>
          <a:xfrm>
            <a:off x="152400" y="1447800"/>
            <a:ext cx="3200400" cy="838200"/>
          </a:xfrm>
          <a:prstGeom prst="rightArrowCallout">
            <a:avLst>
              <a:gd name="adj1" fmla="val 25000"/>
              <a:gd name="adj2" fmla="val 25000"/>
              <a:gd name="adj3" fmla="val 25000"/>
              <a:gd name="adj4" fmla="val 83488"/>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252 = 250 + Korach + Aharon</a:t>
            </a:r>
            <a:endParaRPr lang="he-IL" sz="2000" dirty="0"/>
          </a:p>
        </p:txBody>
      </p:sp>
    </p:spTree>
    <p:extLst>
      <p:ext uri="{BB962C8B-B14F-4D97-AF65-F5344CB8AC3E}">
        <p14:creationId xmlns:p14="http://schemas.microsoft.com/office/powerpoint/2010/main" val="415954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right)">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5400" b="1" dirty="0" smtClean="0">
                <a:solidFill>
                  <a:schemeClr val="accent2"/>
                </a:solidFill>
                <a:effectLst>
                  <a:outerShdw blurRad="38100" dist="38100" dir="2700000" algn="tl">
                    <a:srgbClr val="000000">
                      <a:alpha val="43137"/>
                    </a:srgbClr>
                  </a:outerShdw>
                </a:effectLst>
              </a:rPr>
              <a:t>במדבר פרק טז</a:t>
            </a:r>
            <a:endParaRPr lang="he-IL" sz="54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267200" y="1371600"/>
            <a:ext cx="4648200" cy="5181600"/>
          </a:xfrm>
        </p:spPr>
        <p:txBody>
          <a:bodyPr>
            <a:noAutofit/>
          </a:bodyPr>
          <a:lstStyle/>
          <a:p>
            <a:pPr marL="0" indent="0" algn="just" rtl="1">
              <a:lnSpc>
                <a:spcPct val="110000"/>
              </a:lnSpc>
              <a:spcAft>
                <a:spcPts val="0"/>
              </a:spcAft>
              <a:buNone/>
            </a:pPr>
            <a:r>
              <a:rPr lang="he-IL" sz="2400" b="1" dirty="0" smtClean="0">
                <a:latin typeface="Calibri" pitchFamily="34" charset="0"/>
                <a:ea typeface="Times New Roman"/>
                <a:cs typeface="David" pitchFamily="34" charset="-79"/>
              </a:rPr>
              <a:t>כ</a:t>
            </a:r>
            <a:r>
              <a:rPr lang="he-IL" sz="2400" dirty="0" smtClean="0">
                <a:latin typeface="Calibri" pitchFamily="34" charset="0"/>
                <a:ea typeface="Times New Roman"/>
                <a:cs typeface="David" pitchFamily="34" charset="-79"/>
              </a:rPr>
              <a:t> </a:t>
            </a:r>
            <a:r>
              <a:rPr lang="he-IL" sz="2400" dirty="0">
                <a:latin typeface="Calibri" pitchFamily="34" charset="0"/>
                <a:ea typeface="Times New Roman"/>
                <a:cs typeface="David" pitchFamily="34" charset="-79"/>
              </a:rPr>
              <a:t>וַיְדַבֵּר יְהוָה אֶל-מֹשֶׁה וְאֶל-אַהֲרֹן לֵאמֹר. </a:t>
            </a:r>
            <a:endParaRPr lang="he-IL" sz="2400" dirty="0" smtClean="0">
              <a:latin typeface="Calibri" pitchFamily="34" charset="0"/>
              <a:ea typeface="Times New Roman"/>
              <a:cs typeface="David" pitchFamily="34" charset="-79"/>
            </a:endParaRPr>
          </a:p>
          <a:p>
            <a:pPr marL="0" indent="0" algn="just" rtl="1">
              <a:lnSpc>
                <a:spcPct val="110000"/>
              </a:lnSpc>
              <a:spcAft>
                <a:spcPts val="0"/>
              </a:spcAft>
              <a:buNone/>
            </a:pPr>
            <a:r>
              <a:rPr lang="he-IL" sz="2400" b="1" dirty="0" smtClean="0">
                <a:latin typeface="Calibri" pitchFamily="34" charset="0"/>
                <a:ea typeface="Times New Roman"/>
                <a:cs typeface="David" pitchFamily="34" charset="-79"/>
              </a:rPr>
              <a:t>כא</a:t>
            </a:r>
            <a:r>
              <a:rPr lang="he-IL" sz="2400" dirty="0" smtClean="0">
                <a:latin typeface="Calibri" pitchFamily="34" charset="0"/>
                <a:ea typeface="Times New Roman"/>
                <a:cs typeface="David" pitchFamily="34" charset="-79"/>
              </a:rPr>
              <a:t> </a:t>
            </a:r>
            <a:r>
              <a:rPr lang="he-IL" sz="2400" dirty="0">
                <a:latin typeface="Calibri" pitchFamily="34" charset="0"/>
                <a:ea typeface="Times New Roman"/>
                <a:cs typeface="David" pitchFamily="34" charset="-79"/>
              </a:rPr>
              <a:t>הִבָּדְלוּ מִתּוֹךְ </a:t>
            </a:r>
            <a:r>
              <a:rPr lang="he-IL" sz="2400" b="1" dirty="0">
                <a:solidFill>
                  <a:schemeClr val="accent4"/>
                </a:solidFill>
                <a:latin typeface="Calibri" pitchFamily="34" charset="0"/>
                <a:ea typeface="Times New Roman"/>
                <a:cs typeface="David" pitchFamily="34" charset="-79"/>
              </a:rPr>
              <a:t>הָעֵדָה</a:t>
            </a:r>
            <a:r>
              <a:rPr lang="he-IL" sz="2400" dirty="0">
                <a:latin typeface="Calibri" pitchFamily="34" charset="0"/>
                <a:ea typeface="Times New Roman"/>
                <a:cs typeface="David" pitchFamily="34" charset="-79"/>
              </a:rPr>
              <a:t> הַזֹּאת וַאֲכַלֶּה אֹתָם כְּרָגַע. </a:t>
            </a:r>
            <a:endParaRPr lang="en-US" sz="2400" dirty="0">
              <a:latin typeface="Calibri" pitchFamily="34" charset="0"/>
              <a:ea typeface="Calibri"/>
              <a:cs typeface="David" pitchFamily="34" charset="-79"/>
            </a:endParaRPr>
          </a:p>
          <a:p>
            <a:pPr marL="0" indent="0" algn="just" rtl="1">
              <a:lnSpc>
                <a:spcPct val="110000"/>
              </a:lnSpc>
              <a:spcAft>
                <a:spcPts val="0"/>
              </a:spcAft>
              <a:buNone/>
            </a:pPr>
            <a:r>
              <a:rPr lang="he-IL" sz="2400" b="1" dirty="0" smtClean="0">
                <a:latin typeface="Calibri" pitchFamily="34" charset="0"/>
                <a:ea typeface="Times New Roman"/>
                <a:cs typeface="David" pitchFamily="34" charset="-79"/>
              </a:rPr>
              <a:t>כב</a:t>
            </a:r>
            <a:r>
              <a:rPr lang="he-IL" sz="2400" dirty="0" smtClean="0">
                <a:latin typeface="Calibri" pitchFamily="34" charset="0"/>
                <a:ea typeface="Times New Roman"/>
                <a:cs typeface="David" pitchFamily="34" charset="-79"/>
              </a:rPr>
              <a:t> </a:t>
            </a:r>
            <a:r>
              <a:rPr lang="he-IL" sz="2400" b="1" dirty="0">
                <a:solidFill>
                  <a:schemeClr val="accent3"/>
                </a:solidFill>
                <a:latin typeface="Calibri" pitchFamily="34" charset="0"/>
                <a:ea typeface="Times New Roman"/>
                <a:cs typeface="David" pitchFamily="34" charset="-79"/>
              </a:rPr>
              <a:t>וַיִּפְּלוּ עַל-פְּנֵיהֶם וַיֹּאמְרוּ אֵל אֱלֹהֵי הָרוּחֹת לְכָל-בָּשָׂר הָאִישׁ אֶחָד יֶחֱטָא וְעַל כָּל-הָעֵדָה תִּקְצֹף. </a:t>
            </a:r>
            <a:endParaRPr lang="he-IL" sz="2400" b="1" dirty="0" smtClean="0">
              <a:solidFill>
                <a:schemeClr val="accent3"/>
              </a:solidFill>
              <a:latin typeface="Calibri" pitchFamily="34" charset="0"/>
              <a:ea typeface="Times New Roman"/>
              <a:cs typeface="David" pitchFamily="34" charset="-79"/>
            </a:endParaRPr>
          </a:p>
          <a:p>
            <a:pPr marL="0" indent="0" algn="just" rtl="1">
              <a:lnSpc>
                <a:spcPct val="110000"/>
              </a:lnSpc>
              <a:spcAft>
                <a:spcPts val="0"/>
              </a:spcAft>
              <a:buNone/>
            </a:pPr>
            <a:r>
              <a:rPr lang="he-IL" sz="2400" b="1" dirty="0" smtClean="0">
                <a:latin typeface="Calibri" pitchFamily="34" charset="0"/>
                <a:ea typeface="Times New Roman"/>
                <a:cs typeface="David" pitchFamily="34" charset="-79"/>
              </a:rPr>
              <a:t>כג</a:t>
            </a:r>
            <a:r>
              <a:rPr lang="he-IL" sz="2400" dirty="0" smtClean="0">
                <a:latin typeface="Calibri" pitchFamily="34" charset="0"/>
                <a:ea typeface="Times New Roman"/>
                <a:cs typeface="David" pitchFamily="34" charset="-79"/>
              </a:rPr>
              <a:t> </a:t>
            </a:r>
            <a:r>
              <a:rPr lang="he-IL" sz="2400" dirty="0">
                <a:latin typeface="Calibri" pitchFamily="34" charset="0"/>
                <a:ea typeface="Times New Roman"/>
                <a:cs typeface="David" pitchFamily="34" charset="-79"/>
              </a:rPr>
              <a:t>וַיְדַבֵּר יְהוָה אֶל-מֹשֶׁה לֵּאמֹר. </a:t>
            </a:r>
            <a:endParaRPr lang="he-IL" sz="2400" dirty="0" smtClean="0">
              <a:latin typeface="Calibri" pitchFamily="34" charset="0"/>
              <a:ea typeface="Times New Roman"/>
              <a:cs typeface="David" pitchFamily="34" charset="-79"/>
            </a:endParaRPr>
          </a:p>
          <a:p>
            <a:pPr marL="0" indent="0" algn="just" rtl="1">
              <a:lnSpc>
                <a:spcPct val="110000"/>
              </a:lnSpc>
              <a:spcAft>
                <a:spcPts val="0"/>
              </a:spcAft>
              <a:buNone/>
            </a:pPr>
            <a:r>
              <a:rPr lang="he-IL" sz="2400" b="1" dirty="0" smtClean="0">
                <a:latin typeface="Calibri" pitchFamily="34" charset="0"/>
                <a:ea typeface="Times New Roman"/>
                <a:cs typeface="David" pitchFamily="34" charset="-79"/>
              </a:rPr>
              <a:t>כד</a:t>
            </a:r>
            <a:r>
              <a:rPr lang="he-IL" sz="2400" dirty="0" smtClean="0">
                <a:latin typeface="Calibri" pitchFamily="34" charset="0"/>
                <a:ea typeface="Times New Roman"/>
                <a:cs typeface="David" pitchFamily="34" charset="-79"/>
              </a:rPr>
              <a:t> </a:t>
            </a:r>
            <a:r>
              <a:rPr lang="he-IL" sz="2400" dirty="0">
                <a:latin typeface="Calibri" pitchFamily="34" charset="0"/>
                <a:ea typeface="Times New Roman"/>
                <a:cs typeface="David" pitchFamily="34" charset="-79"/>
              </a:rPr>
              <a:t>דַּבֵּר אֶל-הָעֵדָה לֵאמֹר </a:t>
            </a:r>
            <a:r>
              <a:rPr lang="he-IL" sz="2400" b="1" dirty="0">
                <a:solidFill>
                  <a:schemeClr val="accent1"/>
                </a:solidFill>
                <a:latin typeface="Calibri" pitchFamily="34" charset="0"/>
                <a:ea typeface="Times New Roman"/>
                <a:cs typeface="David" pitchFamily="34" charset="-79"/>
              </a:rPr>
              <a:t>הֵעָלוּ מִסָּבִיב לְמִשְׁכַּן-קֹרַח דָּתָן וַאֲבִירָם. </a:t>
            </a:r>
            <a:endParaRPr lang="en-US" sz="2400" b="1" dirty="0">
              <a:solidFill>
                <a:schemeClr val="accent1"/>
              </a:solidFill>
              <a:latin typeface="Calibri" pitchFamily="34" charset="0"/>
              <a:ea typeface="Calibri"/>
              <a:cs typeface="David" pitchFamily="34" charset="-79"/>
            </a:endParaRPr>
          </a:p>
          <a:p>
            <a:pPr marL="0" indent="0" algn="just" rtl="1">
              <a:lnSpc>
                <a:spcPct val="110000"/>
              </a:lnSpc>
              <a:spcAft>
                <a:spcPts val="0"/>
              </a:spcAft>
              <a:buNone/>
            </a:pPr>
            <a:r>
              <a:rPr lang="he-IL" sz="2400" b="1" dirty="0" smtClean="0">
                <a:latin typeface="Calibri" pitchFamily="34" charset="0"/>
                <a:ea typeface="Times New Roman"/>
                <a:cs typeface="David" pitchFamily="34" charset="-79"/>
              </a:rPr>
              <a:t>כה</a:t>
            </a:r>
            <a:r>
              <a:rPr lang="he-IL" sz="2400" dirty="0" smtClean="0">
                <a:latin typeface="Calibri" pitchFamily="34" charset="0"/>
                <a:ea typeface="Times New Roman"/>
                <a:cs typeface="David" pitchFamily="34" charset="-79"/>
              </a:rPr>
              <a:t> </a:t>
            </a:r>
            <a:r>
              <a:rPr lang="he-IL" sz="2400" dirty="0">
                <a:latin typeface="Calibri" pitchFamily="34" charset="0"/>
                <a:ea typeface="Times New Roman"/>
                <a:cs typeface="David" pitchFamily="34" charset="-79"/>
              </a:rPr>
              <a:t>וַיָּקָם מֹשֶׁה וַיֵּלֶךְ אֶל-דָּתָן וַאֲבִירָם וַיֵּלְכוּ אַחֲרָיו זִקְנֵי יִשְׂרָאֵל. </a:t>
            </a:r>
            <a:endParaRPr lang="he-IL" sz="2400" dirty="0">
              <a:latin typeface="Calibri" pitchFamily="34" charset="0"/>
              <a:cs typeface="David" pitchFamily="34" charset="-79"/>
            </a:endParaRPr>
          </a:p>
        </p:txBody>
      </p:sp>
      <p:sp>
        <p:nvSpPr>
          <p:cNvPr id="4" name="Right Arrow Callout 3"/>
          <p:cNvSpPr/>
          <p:nvPr/>
        </p:nvSpPr>
        <p:spPr>
          <a:xfrm>
            <a:off x="76200" y="1219200"/>
            <a:ext cx="4114800" cy="914400"/>
          </a:xfrm>
          <a:prstGeom prst="rightArrowCallout">
            <a:avLst>
              <a:gd name="adj1" fmla="val 25000"/>
              <a:gd name="adj2" fmla="val 25000"/>
              <a:gd name="adj3" fmla="val 25000"/>
              <a:gd name="adj4" fmla="val 91264"/>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he-IL" sz="2000" dirty="0" smtClean="0"/>
              <a:t>עדה?</a:t>
            </a:r>
          </a:p>
          <a:p>
            <a:pPr algn="ctr"/>
            <a:r>
              <a:rPr lang="en-GB" sz="2000" dirty="0" smtClean="0"/>
              <a:t>250, or everybody or the gawkers?</a:t>
            </a:r>
            <a:endParaRPr lang="he-IL" sz="2000" dirty="0"/>
          </a:p>
        </p:txBody>
      </p:sp>
      <p:sp>
        <p:nvSpPr>
          <p:cNvPr id="5" name="Right Arrow Callout 4"/>
          <p:cNvSpPr/>
          <p:nvPr/>
        </p:nvSpPr>
        <p:spPr>
          <a:xfrm>
            <a:off x="76200" y="2209800"/>
            <a:ext cx="4114800" cy="1828800"/>
          </a:xfrm>
          <a:prstGeom prst="rightArrowCallout">
            <a:avLst>
              <a:gd name="adj1" fmla="val 25000"/>
              <a:gd name="adj2" fmla="val 25000"/>
              <a:gd name="adj3" fmla="val 13732"/>
              <a:gd name="adj4" fmla="val 91292"/>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000" dirty="0" smtClean="0"/>
              <a:t>Tefillah not to destroy everyone.</a:t>
            </a:r>
          </a:p>
          <a:p>
            <a:pPr algn="ctr"/>
            <a:r>
              <a:rPr lang="en-GB" sz="2000" dirty="0" smtClean="0"/>
              <a:t>If </a:t>
            </a:r>
            <a:r>
              <a:rPr lang="he-IL" sz="2000" dirty="0" smtClean="0"/>
              <a:t>עדה</a:t>
            </a:r>
            <a:r>
              <a:rPr lang="en-GB" sz="2000" dirty="0" smtClean="0"/>
              <a:t> didn’t sin, then </a:t>
            </a:r>
            <a:r>
              <a:rPr lang="he-IL" sz="2000" dirty="0" smtClean="0"/>
              <a:t>איש אחד</a:t>
            </a:r>
            <a:r>
              <a:rPr lang="en-GB" sz="2000" dirty="0" smtClean="0"/>
              <a:t> is Korach.</a:t>
            </a:r>
          </a:p>
          <a:p>
            <a:pPr algn="ctr"/>
            <a:r>
              <a:rPr lang="en-GB" sz="2000" dirty="0" smtClean="0"/>
              <a:t>If </a:t>
            </a:r>
            <a:r>
              <a:rPr lang="he-IL" sz="2000" dirty="0" smtClean="0"/>
              <a:t>עדה</a:t>
            </a:r>
            <a:r>
              <a:rPr lang="en-GB" sz="2000" dirty="0" smtClean="0"/>
              <a:t> are the gawkers, then the </a:t>
            </a:r>
            <a:r>
              <a:rPr lang="he-IL" sz="2000" dirty="0" smtClean="0"/>
              <a:t>איש אחד</a:t>
            </a:r>
            <a:r>
              <a:rPr lang="en-GB" sz="2000" dirty="0" smtClean="0"/>
              <a:t> are the 250.</a:t>
            </a:r>
            <a:endParaRPr lang="he-IL" sz="2000" dirty="0"/>
          </a:p>
        </p:txBody>
      </p:sp>
      <p:sp>
        <p:nvSpPr>
          <p:cNvPr id="6" name="Right Arrow Callout 5"/>
          <p:cNvSpPr/>
          <p:nvPr/>
        </p:nvSpPr>
        <p:spPr>
          <a:xfrm>
            <a:off x="76200" y="4191000"/>
            <a:ext cx="4114800" cy="2286000"/>
          </a:xfrm>
          <a:prstGeom prst="rightArrowCallout">
            <a:avLst>
              <a:gd name="adj1" fmla="val 25000"/>
              <a:gd name="adj2" fmla="val 25000"/>
              <a:gd name="adj3" fmla="val 12324"/>
              <a:gd name="adj4" fmla="val 91431"/>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Disassociate yourselves from </a:t>
            </a:r>
            <a:r>
              <a:rPr lang="he-IL" sz="2000" dirty="0" smtClean="0"/>
              <a:t>משכן קרח דתן ואבירם</a:t>
            </a:r>
            <a:r>
              <a:rPr lang="en-GB" sz="2000" dirty="0" smtClean="0"/>
              <a:t>. </a:t>
            </a:r>
          </a:p>
          <a:p>
            <a:pPr algn="ctr"/>
            <a:r>
              <a:rPr lang="en-GB" sz="2000" dirty="0" smtClean="0"/>
              <a:t>Reuven seem to have their own Mishkan, the headquarters of the rebellion.</a:t>
            </a:r>
          </a:p>
          <a:p>
            <a:pPr algn="ctr"/>
            <a:r>
              <a:rPr lang="en-GB" sz="2000" dirty="0" smtClean="0"/>
              <a:t>Moshe has to go there to tell the people. </a:t>
            </a:r>
            <a:endParaRPr lang="he-IL" sz="2000" dirty="0"/>
          </a:p>
        </p:txBody>
      </p:sp>
    </p:spTree>
    <p:extLst>
      <p:ext uri="{BB962C8B-B14F-4D97-AF65-F5344CB8AC3E}">
        <p14:creationId xmlns:p14="http://schemas.microsoft.com/office/powerpoint/2010/main" val="3254087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0-#ppt_w/2"/>
                                          </p:val>
                                        </p:tav>
                                        <p:tav tm="100000">
                                          <p:val>
                                            <p:strVal val="#ppt_x"/>
                                          </p:val>
                                        </p:tav>
                                      </p:tavLst>
                                    </p:anim>
                                    <p:anim calcmode="lin" valueType="num">
                                      <p:cBhvr additive="base">
                                        <p:cTn id="2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right)">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wipe(right)">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additive="base">
                                        <p:cTn id="44" dur="500" fill="hold"/>
                                        <p:tgtEl>
                                          <p:spTgt spid="6"/>
                                        </p:tgtEl>
                                        <p:attrNameLst>
                                          <p:attrName>ppt_x</p:attrName>
                                        </p:attrNameLst>
                                      </p:cBhvr>
                                      <p:tavLst>
                                        <p:tav tm="0">
                                          <p:val>
                                            <p:strVal val="0-#ppt_w/2"/>
                                          </p:val>
                                        </p:tav>
                                        <p:tav tm="100000">
                                          <p:val>
                                            <p:strVal val="#ppt_x"/>
                                          </p:val>
                                        </p:tav>
                                      </p:tavLst>
                                    </p:anim>
                                    <p:anim calcmode="lin" valueType="num">
                                      <p:cBhvr additive="base">
                                        <p:cTn id="45"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wipe(right)">
                                      <p:cBhvr>
                                        <p:cTn id="5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5400" b="1" dirty="0" smtClean="0">
                <a:solidFill>
                  <a:schemeClr val="accent2"/>
                </a:solidFill>
                <a:effectLst>
                  <a:outerShdw blurRad="38100" dist="38100" dir="2700000" algn="tl">
                    <a:srgbClr val="000000">
                      <a:alpha val="43137"/>
                    </a:srgbClr>
                  </a:outerShdw>
                </a:effectLst>
              </a:rPr>
              <a:t>במדבר פרק טז</a:t>
            </a:r>
            <a:endParaRPr lang="he-IL" sz="5400" b="1" dirty="0">
              <a:solidFill>
                <a:schemeClr val="accent2"/>
              </a:solidFill>
              <a:effectLst>
                <a:outerShdw blurRad="38100" dist="38100" dir="2700000" algn="tl">
                  <a:srgbClr val="000000">
                    <a:alpha val="43137"/>
                  </a:srgbClr>
                </a:outerShdw>
              </a:effectLst>
            </a:endParaRPr>
          </a:p>
        </p:txBody>
      </p:sp>
      <p:graphicFrame>
        <p:nvGraphicFramePr>
          <p:cNvPr id="4" name="Diagram 3"/>
          <p:cNvGraphicFramePr/>
          <p:nvPr>
            <p:extLst>
              <p:ext uri="{D42A27DB-BD31-4B8C-83A1-F6EECF244321}">
                <p14:modId xmlns:p14="http://schemas.microsoft.com/office/powerpoint/2010/main" val="2596032733"/>
              </p:ext>
            </p:extLst>
          </p:nvPr>
        </p:nvGraphicFramePr>
        <p:xfrm>
          <a:off x="457200" y="1397000"/>
          <a:ext cx="8382000" cy="523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Oval 2"/>
          <p:cNvSpPr/>
          <p:nvPr/>
        </p:nvSpPr>
        <p:spPr>
          <a:xfrm>
            <a:off x="3810000" y="4267200"/>
            <a:ext cx="1752600" cy="2133600"/>
          </a:xfrm>
          <a:prstGeom prst="ellipse">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en-GB" sz="2400" dirty="0" smtClean="0"/>
              <a:t>Where is Korach?</a:t>
            </a:r>
            <a:endParaRPr lang="he-IL" sz="2400" dirty="0"/>
          </a:p>
        </p:txBody>
      </p:sp>
    </p:spTree>
    <p:extLst>
      <p:ext uri="{BB962C8B-B14F-4D97-AF65-F5344CB8AC3E}">
        <p14:creationId xmlns:p14="http://schemas.microsoft.com/office/powerpoint/2010/main" val="1999314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4">
                                            <p:graphicEl>
                                              <a:dgm id="{60467D9E-800A-4B23-92F3-523763B1BDF4}"/>
                                            </p:graphicEl>
                                          </p:spTgt>
                                        </p:tgtEl>
                                        <p:attrNameLst>
                                          <p:attrName>style.visibility</p:attrName>
                                        </p:attrNameLst>
                                      </p:cBhvr>
                                      <p:to>
                                        <p:strVal val="visible"/>
                                      </p:to>
                                    </p:set>
                                    <p:animEffect transition="in" filter="circle(out)">
                                      <p:cBhvr>
                                        <p:cTn id="7" dur="2000"/>
                                        <p:tgtEl>
                                          <p:spTgt spid="4">
                                            <p:graphicEl>
                                              <a:dgm id="{60467D9E-800A-4B23-92F3-523763B1BDF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4">
                                            <p:graphicEl>
                                              <a:dgm id="{1C136B0C-1BDA-40D0-86F2-698B8F3D82BA}"/>
                                            </p:graphicEl>
                                          </p:spTgt>
                                        </p:tgtEl>
                                        <p:attrNameLst>
                                          <p:attrName>style.visibility</p:attrName>
                                        </p:attrNameLst>
                                      </p:cBhvr>
                                      <p:to>
                                        <p:strVal val="visible"/>
                                      </p:to>
                                    </p:set>
                                    <p:animEffect transition="in" filter="circle(out)">
                                      <p:cBhvr>
                                        <p:cTn id="12" dur="2000"/>
                                        <p:tgtEl>
                                          <p:spTgt spid="4">
                                            <p:graphicEl>
                                              <a:dgm id="{1C136B0C-1BDA-40D0-86F2-698B8F3D82BA}"/>
                                            </p:graphicEl>
                                          </p:spTgt>
                                        </p:tgtEl>
                                      </p:cBhvr>
                                    </p:animEffect>
                                  </p:childTnLst>
                                </p:cTn>
                              </p:par>
                              <p:par>
                                <p:cTn id="13" presetID="6" presetClass="entr" presetSubtype="32" fill="hold" grpId="0" nodeType="withEffect">
                                  <p:stCondLst>
                                    <p:cond delay="0"/>
                                  </p:stCondLst>
                                  <p:childTnLst>
                                    <p:set>
                                      <p:cBhvr>
                                        <p:cTn id="14" dur="1" fill="hold">
                                          <p:stCondLst>
                                            <p:cond delay="0"/>
                                          </p:stCondLst>
                                        </p:cTn>
                                        <p:tgtEl>
                                          <p:spTgt spid="4">
                                            <p:graphicEl>
                                              <a:dgm id="{51918933-3310-4BCE-9BC8-00760A113663}"/>
                                            </p:graphicEl>
                                          </p:spTgt>
                                        </p:tgtEl>
                                        <p:attrNameLst>
                                          <p:attrName>style.visibility</p:attrName>
                                        </p:attrNameLst>
                                      </p:cBhvr>
                                      <p:to>
                                        <p:strVal val="visible"/>
                                      </p:to>
                                    </p:set>
                                    <p:animEffect transition="in" filter="circle(out)">
                                      <p:cBhvr>
                                        <p:cTn id="15" dur="2000"/>
                                        <p:tgtEl>
                                          <p:spTgt spid="4">
                                            <p:graphicEl>
                                              <a:dgm id="{51918933-3310-4BCE-9BC8-00760A113663}"/>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32" fill="hold" grpId="0" nodeType="clickEffect">
                                  <p:stCondLst>
                                    <p:cond delay="0"/>
                                  </p:stCondLst>
                                  <p:childTnLst>
                                    <p:set>
                                      <p:cBhvr>
                                        <p:cTn id="19" dur="1" fill="hold">
                                          <p:stCondLst>
                                            <p:cond delay="0"/>
                                          </p:stCondLst>
                                        </p:cTn>
                                        <p:tgtEl>
                                          <p:spTgt spid="4">
                                            <p:graphicEl>
                                              <a:dgm id="{8B980292-DB84-400E-88B3-731970C5FC41}"/>
                                            </p:graphicEl>
                                          </p:spTgt>
                                        </p:tgtEl>
                                        <p:attrNameLst>
                                          <p:attrName>style.visibility</p:attrName>
                                        </p:attrNameLst>
                                      </p:cBhvr>
                                      <p:to>
                                        <p:strVal val="visible"/>
                                      </p:to>
                                    </p:set>
                                    <p:animEffect transition="in" filter="circle(out)">
                                      <p:cBhvr>
                                        <p:cTn id="20" dur="2000"/>
                                        <p:tgtEl>
                                          <p:spTgt spid="4">
                                            <p:graphicEl>
                                              <a:dgm id="{8B980292-DB84-400E-88B3-731970C5FC41}"/>
                                            </p:graphicEl>
                                          </p:spTgt>
                                        </p:tgtEl>
                                      </p:cBhvr>
                                    </p:animEffect>
                                  </p:childTnLst>
                                </p:cTn>
                              </p:par>
                              <p:par>
                                <p:cTn id="21" presetID="6" presetClass="entr" presetSubtype="32" fill="hold" grpId="0" nodeType="withEffect">
                                  <p:stCondLst>
                                    <p:cond delay="0"/>
                                  </p:stCondLst>
                                  <p:childTnLst>
                                    <p:set>
                                      <p:cBhvr>
                                        <p:cTn id="22" dur="1" fill="hold">
                                          <p:stCondLst>
                                            <p:cond delay="0"/>
                                          </p:stCondLst>
                                        </p:cTn>
                                        <p:tgtEl>
                                          <p:spTgt spid="4">
                                            <p:graphicEl>
                                              <a:dgm id="{DFF1B61F-0EF5-4D50-8808-488FEAE139CE}"/>
                                            </p:graphicEl>
                                          </p:spTgt>
                                        </p:tgtEl>
                                        <p:attrNameLst>
                                          <p:attrName>style.visibility</p:attrName>
                                        </p:attrNameLst>
                                      </p:cBhvr>
                                      <p:to>
                                        <p:strVal val="visible"/>
                                      </p:to>
                                    </p:set>
                                    <p:animEffect transition="in" filter="circle(out)">
                                      <p:cBhvr>
                                        <p:cTn id="23" dur="2000"/>
                                        <p:tgtEl>
                                          <p:spTgt spid="4">
                                            <p:graphicEl>
                                              <a:dgm id="{DFF1B61F-0EF5-4D50-8808-488FEAE139CE}"/>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5400" b="1" dirty="0" smtClean="0">
                <a:solidFill>
                  <a:schemeClr val="accent2"/>
                </a:solidFill>
                <a:effectLst>
                  <a:outerShdw blurRad="38100" dist="38100" dir="2700000" algn="tl">
                    <a:srgbClr val="000000">
                      <a:alpha val="43137"/>
                    </a:srgbClr>
                  </a:outerShdw>
                </a:effectLst>
              </a:rPr>
              <a:t>במדבר פרק טז</a:t>
            </a:r>
            <a:endParaRPr lang="he-IL" sz="54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819400" y="1371600"/>
            <a:ext cx="6172200" cy="4754563"/>
          </a:xfrm>
        </p:spPr>
        <p:txBody>
          <a:bodyPr>
            <a:noAutofit/>
          </a:bodyPr>
          <a:lstStyle/>
          <a:p>
            <a:pPr marL="0" indent="0" algn="r" rtl="1">
              <a:lnSpc>
                <a:spcPct val="110000"/>
              </a:lnSpc>
              <a:spcAft>
                <a:spcPts val="0"/>
              </a:spcAft>
              <a:buNone/>
            </a:pPr>
            <a:r>
              <a:rPr lang="he-IL" sz="2200" b="1" dirty="0" smtClean="0">
                <a:latin typeface="Calibri" pitchFamily="34" charset="0"/>
                <a:ea typeface="Times New Roman"/>
                <a:cs typeface="David" pitchFamily="34" charset="-79"/>
              </a:rPr>
              <a:t>כו</a:t>
            </a:r>
            <a:r>
              <a:rPr lang="he-IL" sz="2200" dirty="0" smtClean="0">
                <a:latin typeface="Calibri" pitchFamily="34" charset="0"/>
                <a:ea typeface="Times New Roman"/>
                <a:cs typeface="David" pitchFamily="34" charset="-79"/>
              </a:rPr>
              <a:t> </a:t>
            </a:r>
            <a:r>
              <a:rPr lang="he-IL" sz="2200" dirty="0">
                <a:latin typeface="Calibri" pitchFamily="34" charset="0"/>
                <a:ea typeface="Times New Roman"/>
                <a:cs typeface="David" pitchFamily="34" charset="-79"/>
              </a:rPr>
              <a:t>וַיְדַבֵּר אֶל-הָעֵדָה לֵאמֹר </a:t>
            </a:r>
            <a:r>
              <a:rPr lang="he-IL" sz="2200" b="1" dirty="0">
                <a:solidFill>
                  <a:schemeClr val="accent6"/>
                </a:solidFill>
                <a:latin typeface="Calibri" pitchFamily="34" charset="0"/>
                <a:ea typeface="Times New Roman"/>
                <a:cs typeface="David" pitchFamily="34" charset="-79"/>
              </a:rPr>
              <a:t>סוּרוּ נָא מֵעַל אָהֳלֵי הָאֲנָשִׁים הָרְשָׁעִים </a:t>
            </a:r>
            <a:r>
              <a:rPr lang="he-IL" sz="2200" b="1" dirty="0" smtClean="0">
                <a:solidFill>
                  <a:schemeClr val="accent6"/>
                </a:solidFill>
                <a:latin typeface="Calibri" pitchFamily="34" charset="0"/>
                <a:ea typeface="Times New Roman"/>
                <a:cs typeface="David" pitchFamily="34" charset="-79"/>
              </a:rPr>
              <a:t>הָאֵלֶּה </a:t>
            </a:r>
            <a:r>
              <a:rPr lang="he-IL" sz="2200" b="1" dirty="0">
                <a:solidFill>
                  <a:schemeClr val="accent6"/>
                </a:solidFill>
                <a:latin typeface="Calibri" pitchFamily="34" charset="0"/>
                <a:ea typeface="Times New Roman"/>
                <a:cs typeface="David" pitchFamily="34" charset="-79"/>
              </a:rPr>
              <a:t>וְאַל-תִּגְּעוּ בְּכָל-אֲשֶׁר לָהֶם פֶּן-תִּסָּפוּ בְּכָל-חַטֹּאתָם. </a:t>
            </a:r>
            <a:endParaRPr lang="en-US" sz="2200" b="1" dirty="0">
              <a:solidFill>
                <a:schemeClr val="accent6"/>
              </a:solidFill>
              <a:latin typeface="Calibri" pitchFamily="34" charset="0"/>
              <a:ea typeface="Calibri"/>
              <a:cs typeface="David" pitchFamily="34" charset="-79"/>
            </a:endParaRPr>
          </a:p>
          <a:p>
            <a:pPr marL="0" indent="0" algn="r" rtl="1">
              <a:lnSpc>
                <a:spcPct val="110000"/>
              </a:lnSpc>
              <a:spcAft>
                <a:spcPts val="0"/>
              </a:spcAft>
              <a:buNone/>
            </a:pPr>
            <a:r>
              <a:rPr lang="he-IL" sz="2200" b="1" dirty="0" smtClean="0">
                <a:latin typeface="Calibri" pitchFamily="34" charset="0"/>
                <a:ea typeface="Times New Roman"/>
                <a:cs typeface="David" pitchFamily="34" charset="-79"/>
              </a:rPr>
              <a:t>כז</a:t>
            </a:r>
            <a:r>
              <a:rPr lang="he-IL" sz="2200" dirty="0" smtClean="0">
                <a:latin typeface="Calibri" pitchFamily="34" charset="0"/>
                <a:ea typeface="Times New Roman"/>
                <a:cs typeface="David" pitchFamily="34" charset="-79"/>
              </a:rPr>
              <a:t> </a:t>
            </a:r>
            <a:r>
              <a:rPr lang="he-IL" sz="2200" dirty="0">
                <a:latin typeface="Calibri" pitchFamily="34" charset="0"/>
                <a:ea typeface="Times New Roman"/>
                <a:cs typeface="David" pitchFamily="34" charset="-79"/>
              </a:rPr>
              <a:t>וַיֵּעָלוּ מֵעַל </a:t>
            </a:r>
            <a:r>
              <a:rPr lang="he-IL" sz="2200" b="1" dirty="0">
                <a:solidFill>
                  <a:schemeClr val="accent5"/>
                </a:solidFill>
                <a:latin typeface="Calibri" pitchFamily="34" charset="0"/>
                <a:ea typeface="Times New Roman"/>
                <a:cs typeface="David" pitchFamily="34" charset="-79"/>
              </a:rPr>
              <a:t>מִשְׁכַּן-קֹרַח דָּתָן וַאֲבִירָם מִסָּבִיב וְדָתָן וַאֲבִירָם יָצְאוּ </a:t>
            </a:r>
            <a:r>
              <a:rPr lang="he-IL" sz="2200" dirty="0" smtClean="0">
                <a:latin typeface="Calibri" pitchFamily="34" charset="0"/>
                <a:ea typeface="Times New Roman"/>
                <a:cs typeface="David" pitchFamily="34" charset="-79"/>
              </a:rPr>
              <a:t>נִצָּבִים </a:t>
            </a:r>
            <a:r>
              <a:rPr lang="he-IL" sz="2200" dirty="0">
                <a:latin typeface="Calibri" pitchFamily="34" charset="0"/>
                <a:ea typeface="Times New Roman"/>
                <a:cs typeface="David" pitchFamily="34" charset="-79"/>
              </a:rPr>
              <a:t>פֶּתַח אָהֳלֵיהֶם וּנְשֵׁיהֶם וּבְנֵיהֶם וְטַפָּם. </a:t>
            </a:r>
            <a:endParaRPr lang="en-US" sz="2200" dirty="0">
              <a:latin typeface="Calibri" pitchFamily="34" charset="0"/>
              <a:ea typeface="Calibri"/>
              <a:cs typeface="David" pitchFamily="34" charset="-79"/>
            </a:endParaRPr>
          </a:p>
          <a:p>
            <a:pPr marL="0" indent="0" algn="r" rtl="1">
              <a:lnSpc>
                <a:spcPct val="110000"/>
              </a:lnSpc>
              <a:spcAft>
                <a:spcPts val="0"/>
              </a:spcAft>
              <a:buNone/>
            </a:pPr>
            <a:r>
              <a:rPr lang="he-IL" sz="2200" b="1" dirty="0" smtClean="0">
                <a:latin typeface="Calibri" pitchFamily="34" charset="0"/>
                <a:ea typeface="Times New Roman"/>
                <a:cs typeface="David" pitchFamily="34" charset="-79"/>
              </a:rPr>
              <a:t>כח</a:t>
            </a:r>
            <a:r>
              <a:rPr lang="he-IL" sz="2200" dirty="0" smtClean="0">
                <a:latin typeface="Calibri" pitchFamily="34" charset="0"/>
                <a:ea typeface="Times New Roman"/>
                <a:cs typeface="David" pitchFamily="34" charset="-79"/>
              </a:rPr>
              <a:t> </a:t>
            </a:r>
            <a:r>
              <a:rPr lang="he-IL" sz="2200" dirty="0">
                <a:latin typeface="Calibri" pitchFamily="34" charset="0"/>
                <a:ea typeface="Times New Roman"/>
                <a:cs typeface="David" pitchFamily="34" charset="-79"/>
              </a:rPr>
              <a:t>וַיֹּאמֶר מֹשֶׁה בְּזֹאת תֵּדְעוּן כִּי-יְהוָה שְׁלָחַנִי לַעֲשׂוֹת אֵת </a:t>
            </a:r>
            <a:r>
              <a:rPr lang="he-IL" sz="2200" dirty="0" smtClean="0">
                <a:latin typeface="Calibri" pitchFamily="34" charset="0"/>
                <a:ea typeface="Times New Roman"/>
                <a:cs typeface="David" pitchFamily="34" charset="-79"/>
              </a:rPr>
              <a:t>כָּל-הַמַּעֲשִׂים הָאֵלֶּה </a:t>
            </a:r>
            <a:r>
              <a:rPr lang="he-IL" sz="2200" dirty="0">
                <a:latin typeface="Calibri" pitchFamily="34" charset="0"/>
                <a:ea typeface="Times New Roman"/>
                <a:cs typeface="David" pitchFamily="34" charset="-79"/>
              </a:rPr>
              <a:t>כִּי-לֹא מִלִּבִּי. </a:t>
            </a:r>
            <a:endParaRPr lang="he-IL" sz="2200" dirty="0" smtClean="0">
              <a:latin typeface="Calibri" pitchFamily="34" charset="0"/>
              <a:ea typeface="Times New Roman"/>
              <a:cs typeface="David" pitchFamily="34" charset="-79"/>
            </a:endParaRPr>
          </a:p>
          <a:p>
            <a:pPr marL="0" indent="0" algn="r" rtl="1">
              <a:lnSpc>
                <a:spcPct val="110000"/>
              </a:lnSpc>
              <a:spcAft>
                <a:spcPts val="0"/>
              </a:spcAft>
              <a:buNone/>
            </a:pPr>
            <a:r>
              <a:rPr lang="he-IL" sz="2200" b="1" dirty="0" smtClean="0">
                <a:latin typeface="Calibri" pitchFamily="34" charset="0"/>
                <a:ea typeface="Times New Roman"/>
                <a:cs typeface="David" pitchFamily="34" charset="-79"/>
              </a:rPr>
              <a:t>כט</a:t>
            </a:r>
            <a:r>
              <a:rPr lang="he-IL" sz="2200" dirty="0" smtClean="0">
                <a:latin typeface="Calibri" pitchFamily="34" charset="0"/>
                <a:ea typeface="Times New Roman"/>
                <a:cs typeface="David" pitchFamily="34" charset="-79"/>
              </a:rPr>
              <a:t> </a:t>
            </a:r>
            <a:r>
              <a:rPr lang="he-IL" sz="2200" dirty="0">
                <a:latin typeface="Calibri" pitchFamily="34" charset="0"/>
                <a:ea typeface="Times New Roman"/>
                <a:cs typeface="David" pitchFamily="34" charset="-79"/>
              </a:rPr>
              <a:t>אִם-כְּמוֹת כָּל-הָאָדָם יְמֻתוּן אֵלֶּה וּפְקֻדַּת כָּל-הָאָדָם יִפָּקֵד עֲלֵיהֶם לֹא יְהוָה שְׁלָחָנִי. </a:t>
            </a:r>
            <a:endParaRPr lang="he-IL" sz="2200" dirty="0" smtClean="0">
              <a:latin typeface="Calibri" pitchFamily="34" charset="0"/>
              <a:ea typeface="Times New Roman"/>
              <a:cs typeface="David" pitchFamily="34" charset="-79"/>
            </a:endParaRPr>
          </a:p>
          <a:p>
            <a:pPr marL="0" indent="0" algn="r" rtl="1">
              <a:lnSpc>
                <a:spcPct val="110000"/>
              </a:lnSpc>
              <a:spcAft>
                <a:spcPts val="0"/>
              </a:spcAft>
              <a:buNone/>
            </a:pPr>
            <a:r>
              <a:rPr lang="he-IL" sz="2200" b="1" dirty="0" smtClean="0">
                <a:latin typeface="Calibri" pitchFamily="34" charset="0"/>
                <a:ea typeface="Times New Roman"/>
                <a:cs typeface="David" pitchFamily="34" charset="-79"/>
              </a:rPr>
              <a:t>ל</a:t>
            </a:r>
            <a:r>
              <a:rPr lang="he-IL" sz="2200" dirty="0" smtClean="0">
                <a:latin typeface="Calibri" pitchFamily="34" charset="0"/>
                <a:ea typeface="Times New Roman"/>
                <a:cs typeface="David" pitchFamily="34" charset="-79"/>
              </a:rPr>
              <a:t> </a:t>
            </a:r>
            <a:r>
              <a:rPr lang="he-IL" sz="2200" dirty="0">
                <a:latin typeface="Calibri" pitchFamily="34" charset="0"/>
                <a:ea typeface="Times New Roman"/>
                <a:cs typeface="David" pitchFamily="34" charset="-79"/>
              </a:rPr>
              <a:t>וְאִם-בְּרִיאָה יִבְרָא יְהוָה וּפָצְתָה הָאֲדָמָה אֶת-פִּיהָ וּבָלְעָה אֹתָם וְאֶת-כָּל-אֲשֶׁר לָהֶם וְיָרְדוּ חַיִּים שְׁאֹלָה וִידַעְתֶּם כִּי נִאֲצוּ הָאֲנָשִׁים הָאֵלֶּה אֶת-יְהוָה. </a:t>
            </a:r>
            <a:endParaRPr lang="he-IL" sz="2200" dirty="0" smtClean="0">
              <a:latin typeface="Calibri" pitchFamily="34" charset="0"/>
              <a:ea typeface="Times New Roman"/>
              <a:cs typeface="David" pitchFamily="34" charset="-79"/>
            </a:endParaRPr>
          </a:p>
          <a:p>
            <a:pPr marL="0" indent="0" algn="r" rtl="1">
              <a:lnSpc>
                <a:spcPct val="110000"/>
              </a:lnSpc>
              <a:spcAft>
                <a:spcPts val="0"/>
              </a:spcAft>
              <a:buNone/>
            </a:pPr>
            <a:endParaRPr lang="he-IL" sz="2200" dirty="0">
              <a:latin typeface="Calibri" pitchFamily="34" charset="0"/>
              <a:cs typeface="David" pitchFamily="34" charset="-79"/>
            </a:endParaRPr>
          </a:p>
        </p:txBody>
      </p:sp>
      <p:sp>
        <p:nvSpPr>
          <p:cNvPr id="4" name="Right Arrow Callout 3"/>
          <p:cNvSpPr/>
          <p:nvPr/>
        </p:nvSpPr>
        <p:spPr>
          <a:xfrm>
            <a:off x="36490" y="1371600"/>
            <a:ext cx="2706710" cy="609600"/>
          </a:xfrm>
          <a:prstGeom prst="rightArrowCallout">
            <a:avLst>
              <a:gd name="adj1" fmla="val 25000"/>
              <a:gd name="adj2" fmla="val 25000"/>
              <a:gd name="adj3" fmla="val 25000"/>
              <a:gd name="adj4" fmla="val 91264"/>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“Get out of there!”</a:t>
            </a:r>
            <a:endParaRPr lang="he-IL" sz="2000" dirty="0" smtClean="0"/>
          </a:p>
        </p:txBody>
      </p:sp>
      <p:sp>
        <p:nvSpPr>
          <p:cNvPr id="5" name="Right Arrow Callout 4"/>
          <p:cNvSpPr/>
          <p:nvPr/>
        </p:nvSpPr>
        <p:spPr>
          <a:xfrm>
            <a:off x="36490" y="2057400"/>
            <a:ext cx="2706710" cy="1396285"/>
          </a:xfrm>
          <a:prstGeom prst="rightArrowCallout">
            <a:avLst>
              <a:gd name="adj1" fmla="val 25000"/>
              <a:gd name="adj2" fmla="val 25000"/>
              <a:gd name="adj3" fmla="val 13732"/>
              <a:gd name="adj4" fmla="val 91292"/>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The Mishkan is attributed to Korach but right now he is with the 250.</a:t>
            </a:r>
            <a:endParaRPr lang="he-IL" sz="2000" dirty="0"/>
          </a:p>
        </p:txBody>
      </p:sp>
    </p:spTree>
    <p:extLst>
      <p:ext uri="{BB962C8B-B14F-4D97-AF65-F5344CB8AC3E}">
        <p14:creationId xmlns:p14="http://schemas.microsoft.com/office/powerpoint/2010/main" val="3176386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0-#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right)">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right)">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wipe(right)">
                                      <p:cBhvr>
                                        <p:cTn id="3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5400" b="1" dirty="0" smtClean="0">
                <a:solidFill>
                  <a:schemeClr val="accent2"/>
                </a:solidFill>
                <a:effectLst>
                  <a:outerShdw blurRad="38100" dist="38100" dir="2700000" algn="tl">
                    <a:srgbClr val="000000">
                      <a:alpha val="43137"/>
                    </a:srgbClr>
                  </a:outerShdw>
                </a:effectLst>
              </a:rPr>
              <a:t>במדבר פרק טז</a:t>
            </a:r>
            <a:endParaRPr lang="he-IL" sz="54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76600" y="1371601"/>
            <a:ext cx="5715000" cy="3810000"/>
          </a:xfrm>
        </p:spPr>
        <p:txBody>
          <a:bodyPr>
            <a:noAutofit/>
          </a:bodyPr>
          <a:lstStyle/>
          <a:p>
            <a:pPr marL="0" indent="0" algn="r" rtl="1">
              <a:lnSpc>
                <a:spcPct val="110000"/>
              </a:lnSpc>
              <a:spcAft>
                <a:spcPts val="0"/>
              </a:spcAft>
              <a:buNone/>
            </a:pPr>
            <a:r>
              <a:rPr lang="he-IL" sz="2200" b="1" dirty="0" smtClean="0">
                <a:latin typeface="Calibri" pitchFamily="34" charset="0"/>
                <a:ea typeface="Times New Roman"/>
                <a:cs typeface="David" pitchFamily="34" charset="-79"/>
              </a:rPr>
              <a:t>לא</a:t>
            </a:r>
            <a:r>
              <a:rPr lang="he-IL" sz="2200" dirty="0" smtClean="0">
                <a:latin typeface="Calibri" pitchFamily="34" charset="0"/>
                <a:ea typeface="Times New Roman"/>
                <a:cs typeface="David" pitchFamily="34" charset="-79"/>
              </a:rPr>
              <a:t> </a:t>
            </a:r>
            <a:r>
              <a:rPr lang="he-IL" sz="2200" b="1" dirty="0">
                <a:solidFill>
                  <a:schemeClr val="accent4"/>
                </a:solidFill>
                <a:latin typeface="Calibri" pitchFamily="34" charset="0"/>
                <a:ea typeface="Times New Roman"/>
                <a:cs typeface="David" pitchFamily="34" charset="-79"/>
              </a:rPr>
              <a:t>וַיְהִי כְּכַלֹּתוֹ לְדַבֵּר אֵת כָּל-הַדְּבָרִים הָאֵלֶּה וַתִּבָּקַע הָאֲדָמָה אֲשֶׁר תַּחְתֵּיהֶם. </a:t>
            </a:r>
            <a:endParaRPr lang="he-IL" sz="2200" b="1" dirty="0" smtClean="0">
              <a:solidFill>
                <a:schemeClr val="accent4"/>
              </a:solidFill>
              <a:latin typeface="Calibri" pitchFamily="34" charset="0"/>
              <a:ea typeface="Times New Roman"/>
              <a:cs typeface="David" pitchFamily="34" charset="-79"/>
            </a:endParaRPr>
          </a:p>
          <a:p>
            <a:pPr marL="0" indent="0" algn="r" rtl="1">
              <a:lnSpc>
                <a:spcPct val="110000"/>
              </a:lnSpc>
              <a:spcAft>
                <a:spcPts val="0"/>
              </a:spcAft>
              <a:buNone/>
            </a:pPr>
            <a:r>
              <a:rPr lang="he-IL" sz="2200" b="1" dirty="0" smtClean="0">
                <a:latin typeface="Calibri" pitchFamily="34" charset="0"/>
                <a:ea typeface="Times New Roman"/>
                <a:cs typeface="David" pitchFamily="34" charset="-79"/>
              </a:rPr>
              <a:t>לב</a:t>
            </a:r>
            <a:r>
              <a:rPr lang="he-IL" sz="2200" dirty="0" smtClean="0">
                <a:latin typeface="Calibri" pitchFamily="34" charset="0"/>
                <a:ea typeface="Times New Roman"/>
                <a:cs typeface="David" pitchFamily="34" charset="-79"/>
              </a:rPr>
              <a:t> </a:t>
            </a:r>
            <a:r>
              <a:rPr lang="he-IL" sz="2200" b="1" dirty="0">
                <a:solidFill>
                  <a:schemeClr val="accent4"/>
                </a:solidFill>
                <a:latin typeface="Calibri" pitchFamily="34" charset="0"/>
                <a:ea typeface="Times New Roman"/>
                <a:cs typeface="David" pitchFamily="34" charset="-79"/>
              </a:rPr>
              <a:t>וַתִּפְתַּח הָאָרֶץ אֶת-פִּיהָ וַתִּבְלַע אֹתָם וְאֶת-בָּתֵּיהֶם וְאֵת כָּל-הָאָדָם אֲשֶׁר לְקֹרַח וְאֵת כָּל-הָרְכוּשׁ. </a:t>
            </a:r>
            <a:endParaRPr lang="he-IL" sz="2200" b="1" dirty="0" smtClean="0">
              <a:solidFill>
                <a:schemeClr val="accent4"/>
              </a:solidFill>
              <a:latin typeface="Calibri" pitchFamily="34" charset="0"/>
              <a:ea typeface="Times New Roman"/>
              <a:cs typeface="David" pitchFamily="34" charset="-79"/>
            </a:endParaRPr>
          </a:p>
          <a:p>
            <a:pPr marL="0" indent="0" algn="r" rtl="1">
              <a:lnSpc>
                <a:spcPct val="110000"/>
              </a:lnSpc>
              <a:spcAft>
                <a:spcPts val="0"/>
              </a:spcAft>
              <a:buNone/>
            </a:pPr>
            <a:r>
              <a:rPr lang="he-IL" sz="2200" b="1" dirty="0" smtClean="0">
                <a:latin typeface="Calibri" pitchFamily="34" charset="0"/>
                <a:ea typeface="Times New Roman"/>
                <a:cs typeface="David" pitchFamily="34" charset="-79"/>
              </a:rPr>
              <a:t>לג</a:t>
            </a:r>
            <a:r>
              <a:rPr lang="he-IL" sz="2200" dirty="0" smtClean="0">
                <a:latin typeface="Calibri" pitchFamily="34" charset="0"/>
                <a:ea typeface="Times New Roman"/>
                <a:cs typeface="David" pitchFamily="34" charset="-79"/>
              </a:rPr>
              <a:t> </a:t>
            </a:r>
            <a:r>
              <a:rPr lang="he-IL" sz="2200" b="1" dirty="0">
                <a:solidFill>
                  <a:schemeClr val="accent4"/>
                </a:solidFill>
                <a:latin typeface="Calibri" pitchFamily="34" charset="0"/>
                <a:ea typeface="Times New Roman"/>
                <a:cs typeface="David" pitchFamily="34" charset="-79"/>
              </a:rPr>
              <a:t>וַיֵּרְדוּ הֵם וְכָל-אֲשֶׁר לָהֶם חַיִּים שְׁאֹלָה וַתְּכַס עֲלֵיהֶם הָאָרֶץ וַיֹּאבְדוּ מִתּוֹךְ הַקָּהָל. </a:t>
            </a:r>
            <a:endParaRPr lang="en-US" sz="2200" b="1" dirty="0">
              <a:solidFill>
                <a:schemeClr val="accent4"/>
              </a:solidFill>
              <a:latin typeface="Calibri" pitchFamily="34" charset="0"/>
              <a:ea typeface="Calibri"/>
              <a:cs typeface="David" pitchFamily="34" charset="-79"/>
            </a:endParaRPr>
          </a:p>
          <a:p>
            <a:pPr marL="0" indent="0" algn="r" rtl="1">
              <a:lnSpc>
                <a:spcPct val="110000"/>
              </a:lnSpc>
              <a:spcAft>
                <a:spcPts val="0"/>
              </a:spcAft>
              <a:buNone/>
            </a:pPr>
            <a:r>
              <a:rPr lang="he-IL" sz="2200" b="1" dirty="0" smtClean="0">
                <a:latin typeface="Calibri" pitchFamily="34" charset="0"/>
                <a:ea typeface="Times New Roman"/>
                <a:cs typeface="David" pitchFamily="34" charset="-79"/>
              </a:rPr>
              <a:t>לד</a:t>
            </a:r>
            <a:r>
              <a:rPr lang="he-IL" sz="2200" dirty="0" smtClean="0">
                <a:latin typeface="Calibri" pitchFamily="34" charset="0"/>
                <a:ea typeface="Times New Roman"/>
                <a:cs typeface="David" pitchFamily="34" charset="-79"/>
              </a:rPr>
              <a:t> </a:t>
            </a:r>
            <a:r>
              <a:rPr lang="he-IL" sz="2200" dirty="0">
                <a:latin typeface="Calibri" pitchFamily="34" charset="0"/>
                <a:ea typeface="Times New Roman"/>
                <a:cs typeface="David" pitchFamily="34" charset="-79"/>
              </a:rPr>
              <a:t>וְכָל-יִשְׂרָאֵל אֲשֶׁר סְבִיבֹתֵיהֶם נָסוּ לְקֹלָם כִּי אָמְרוּ פֶּן-תִּבְלָעֵנוּ הָאָרֶץ. </a:t>
            </a:r>
            <a:endParaRPr lang="he-IL" sz="2200" dirty="0" smtClean="0">
              <a:latin typeface="Calibri" pitchFamily="34" charset="0"/>
              <a:ea typeface="Times New Roman"/>
              <a:cs typeface="David" pitchFamily="34" charset="-79"/>
            </a:endParaRPr>
          </a:p>
          <a:p>
            <a:pPr marL="0" indent="0" algn="r" rtl="1">
              <a:lnSpc>
                <a:spcPct val="110000"/>
              </a:lnSpc>
              <a:spcAft>
                <a:spcPts val="0"/>
              </a:spcAft>
              <a:buNone/>
            </a:pPr>
            <a:r>
              <a:rPr lang="he-IL" sz="2200" b="1" dirty="0" smtClean="0">
                <a:latin typeface="Calibri" pitchFamily="34" charset="0"/>
                <a:ea typeface="Times New Roman"/>
                <a:cs typeface="David" pitchFamily="34" charset="-79"/>
              </a:rPr>
              <a:t>לה</a:t>
            </a:r>
            <a:r>
              <a:rPr lang="he-IL" sz="2200" dirty="0" smtClean="0">
                <a:latin typeface="Calibri" pitchFamily="34" charset="0"/>
                <a:ea typeface="Times New Roman"/>
                <a:cs typeface="David" pitchFamily="34" charset="-79"/>
              </a:rPr>
              <a:t> </a:t>
            </a:r>
            <a:r>
              <a:rPr lang="he-IL" sz="2200" b="1" dirty="0">
                <a:solidFill>
                  <a:schemeClr val="accent3"/>
                </a:solidFill>
                <a:latin typeface="Calibri" pitchFamily="34" charset="0"/>
                <a:ea typeface="Times New Roman"/>
                <a:cs typeface="David" pitchFamily="34" charset="-79"/>
              </a:rPr>
              <a:t>וְאֵשׁ יָצְאָה מֵאֵת יְהוָה וַתֹּאכַל אֵת הַחֲמִשִּׁים וּמָאתַיִם אִישׁ מַקְרִיבֵי הַקְּטֹרֶת. </a:t>
            </a:r>
            <a:endParaRPr lang="he-IL" sz="2200" b="1" dirty="0" smtClean="0">
              <a:solidFill>
                <a:schemeClr val="accent3"/>
              </a:solidFill>
              <a:latin typeface="Calibri" pitchFamily="34" charset="0"/>
              <a:ea typeface="Times New Roman"/>
              <a:cs typeface="David" pitchFamily="34" charset="-79"/>
            </a:endParaRPr>
          </a:p>
          <a:p>
            <a:pPr marL="0" indent="0" algn="r" rtl="1">
              <a:buNone/>
            </a:pPr>
            <a:endParaRPr lang="he-IL" sz="2000" dirty="0">
              <a:latin typeface="Calibri" pitchFamily="34" charset="0"/>
              <a:cs typeface="David" pitchFamily="34" charset="-79"/>
            </a:endParaRPr>
          </a:p>
        </p:txBody>
      </p:sp>
      <p:sp>
        <p:nvSpPr>
          <p:cNvPr id="4" name="Right Arrow Callout 3"/>
          <p:cNvSpPr/>
          <p:nvPr/>
        </p:nvSpPr>
        <p:spPr>
          <a:xfrm>
            <a:off x="76200" y="1295400"/>
            <a:ext cx="3505200" cy="1371600"/>
          </a:xfrm>
          <a:prstGeom prst="rightArrowCallout">
            <a:avLst>
              <a:gd name="adj1" fmla="val 25000"/>
              <a:gd name="adj2" fmla="val 25000"/>
              <a:gd name="adj3" fmla="val 16549"/>
              <a:gd name="adj4" fmla="val 91264"/>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250 are still in the Ohel Moed. </a:t>
            </a:r>
          </a:p>
          <a:p>
            <a:pPr algn="ctr"/>
            <a:r>
              <a:rPr lang="en-GB" sz="2000" dirty="0" smtClean="0"/>
              <a:t>Datan and Aviram are swallowed.</a:t>
            </a:r>
            <a:endParaRPr lang="he-IL" sz="2000" dirty="0" smtClean="0"/>
          </a:p>
        </p:txBody>
      </p:sp>
      <p:sp>
        <p:nvSpPr>
          <p:cNvPr id="5" name="Right Arrow Callout 4"/>
          <p:cNvSpPr/>
          <p:nvPr/>
        </p:nvSpPr>
        <p:spPr>
          <a:xfrm>
            <a:off x="76200" y="4648200"/>
            <a:ext cx="3124200" cy="457200"/>
          </a:xfrm>
          <a:prstGeom prst="rightArrowCallout">
            <a:avLst>
              <a:gd name="adj1" fmla="val 25000"/>
              <a:gd name="adj2" fmla="val 25000"/>
              <a:gd name="adj3" fmla="val 13732"/>
              <a:gd name="adj4" fmla="val 91292"/>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000" dirty="0" smtClean="0"/>
              <a:t>The 250 are burnt.</a:t>
            </a:r>
            <a:endParaRPr lang="he-IL" sz="2000" dirty="0"/>
          </a:p>
        </p:txBody>
      </p:sp>
      <p:sp>
        <p:nvSpPr>
          <p:cNvPr id="7" name="Rounded Rectangle 6"/>
          <p:cNvSpPr/>
          <p:nvPr/>
        </p:nvSpPr>
        <p:spPr>
          <a:xfrm>
            <a:off x="76200" y="5410200"/>
            <a:ext cx="8915400" cy="1219200"/>
          </a:xfrm>
          <a:prstGeom prst="roundRect">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en-GB" sz="2200" dirty="0" smtClean="0"/>
              <a:t>Korach’s real goal is to take over. </a:t>
            </a:r>
          </a:p>
          <a:p>
            <a:pPr algn="ctr"/>
            <a:r>
              <a:rPr lang="en-GB" sz="2200" dirty="0" smtClean="0"/>
              <a:t>He joins together two different groups with different intentions – </a:t>
            </a:r>
            <a:r>
              <a:rPr lang="he-IL" sz="2200" dirty="0" smtClean="0"/>
              <a:t>ויקח</a:t>
            </a:r>
            <a:r>
              <a:rPr lang="en-GB" sz="2200" dirty="0" smtClean="0"/>
              <a:t>.</a:t>
            </a:r>
            <a:endParaRPr lang="he-IL" sz="2200" dirty="0"/>
          </a:p>
        </p:txBody>
      </p:sp>
    </p:spTree>
    <p:extLst>
      <p:ext uri="{BB962C8B-B14F-4D97-AF65-F5344CB8AC3E}">
        <p14:creationId xmlns:p14="http://schemas.microsoft.com/office/powerpoint/2010/main" val="2318802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0-#ppt_w/2"/>
                                          </p:val>
                                        </p:tav>
                                        <p:tav tm="100000">
                                          <p:val>
                                            <p:strVal val="#ppt_x"/>
                                          </p:val>
                                        </p:tav>
                                      </p:tavLst>
                                    </p:anim>
                                    <p:anim calcmode="lin" valueType="num">
                                      <p:cBhvr additive="base">
                                        <p:cTn id="2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right)">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right)">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0-#ppt_w/2"/>
                                          </p:val>
                                        </p:tav>
                                        <p:tav tm="100000">
                                          <p:val>
                                            <p:strVal val="#ppt_x"/>
                                          </p:val>
                                        </p:tav>
                                      </p:tavLst>
                                    </p:anim>
                                    <p:anim calcmode="lin" valueType="num">
                                      <p:cBhvr additive="base">
                                        <p:cTn id="3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4" presetClass="entr" presetSubtype="5"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randombar(vertical)">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6000" b="1" dirty="0" smtClean="0">
                <a:solidFill>
                  <a:schemeClr val="accent2"/>
                </a:solidFill>
                <a:effectLst>
                  <a:outerShdw blurRad="38100" dist="38100" dir="2700000" algn="tl">
                    <a:srgbClr val="000000">
                      <a:alpha val="43137"/>
                    </a:srgbClr>
                  </a:outerShdw>
                </a:effectLst>
              </a:rPr>
              <a:t>במדבר פרק כו</a:t>
            </a:r>
            <a:endParaRPr lang="he-IL" sz="60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971800" y="1600200"/>
            <a:ext cx="5715000" cy="4525963"/>
          </a:xfrm>
        </p:spPr>
        <p:txBody>
          <a:bodyPr>
            <a:normAutofit lnSpcReduction="10000"/>
          </a:bodyPr>
          <a:lstStyle/>
          <a:p>
            <a:pPr marL="0" indent="0" algn="r" rtl="1">
              <a:lnSpc>
                <a:spcPct val="110000"/>
              </a:lnSpc>
              <a:spcAft>
                <a:spcPts val="0"/>
              </a:spcAft>
              <a:buNone/>
            </a:pPr>
            <a:r>
              <a:rPr lang="he-IL" sz="2400" b="1" dirty="0" smtClean="0">
                <a:latin typeface="Calibri" pitchFamily="34" charset="0"/>
                <a:ea typeface="Calibri"/>
                <a:cs typeface="David" pitchFamily="34" charset="-79"/>
              </a:rPr>
              <a:t>ט</a:t>
            </a:r>
            <a:r>
              <a:rPr lang="he-IL" sz="2400" dirty="0" smtClean="0">
                <a:latin typeface="Calibri" pitchFamily="34" charset="0"/>
                <a:ea typeface="Calibri"/>
                <a:cs typeface="David" pitchFamily="34" charset="-79"/>
              </a:rPr>
              <a:t> וּבְנֵי אֱלִיאָב נְמוּאֵל וְדָתָן וַאֲבִירָם הוּא-דָתָן וַאֲבִירָם קְרִיאֵי הָעֵדָה אֲשֶׁר הִצּוּ עַל-מֹשֶׁה וְעַל-אַהֲרֹן בַּעֲדַת-קֹרַח בְּהַצֹּתָם עַל-יְהוָה. </a:t>
            </a:r>
          </a:p>
          <a:p>
            <a:pPr marL="0" indent="0" algn="r" rtl="1">
              <a:lnSpc>
                <a:spcPct val="110000"/>
              </a:lnSpc>
              <a:spcAft>
                <a:spcPts val="0"/>
              </a:spcAft>
              <a:buNone/>
            </a:pPr>
            <a:endParaRPr lang="he-IL" b="1" dirty="0" smtClean="0">
              <a:latin typeface="Calibri" pitchFamily="34" charset="0"/>
              <a:ea typeface="Calibri"/>
              <a:cs typeface="David" pitchFamily="34" charset="-79"/>
            </a:endParaRPr>
          </a:p>
          <a:p>
            <a:pPr marL="0" indent="0" algn="r" rtl="1">
              <a:lnSpc>
                <a:spcPct val="110000"/>
              </a:lnSpc>
              <a:spcAft>
                <a:spcPts val="0"/>
              </a:spcAft>
              <a:buNone/>
            </a:pPr>
            <a:r>
              <a:rPr lang="he-IL" b="1" dirty="0" smtClean="0">
                <a:latin typeface="Calibri" pitchFamily="34" charset="0"/>
                <a:ea typeface="Calibri"/>
                <a:cs typeface="David" pitchFamily="34" charset="-79"/>
              </a:rPr>
              <a:t>י</a:t>
            </a:r>
            <a:r>
              <a:rPr lang="he-IL" dirty="0" smtClean="0">
                <a:latin typeface="Calibri" pitchFamily="34" charset="0"/>
                <a:ea typeface="Calibri"/>
                <a:cs typeface="David" pitchFamily="34" charset="-79"/>
              </a:rPr>
              <a:t> וַתִּפְתַּח הָאָרֶץ אֶת-פִּיהָ וַתִּבְלַע אֹתָם </a:t>
            </a:r>
            <a:r>
              <a:rPr lang="he-IL" b="1" dirty="0" smtClean="0">
                <a:solidFill>
                  <a:schemeClr val="accent1"/>
                </a:solidFill>
                <a:latin typeface="Calibri" pitchFamily="34" charset="0"/>
                <a:ea typeface="Calibri"/>
                <a:cs typeface="David" pitchFamily="34" charset="-79"/>
              </a:rPr>
              <a:t>וְאֶת-קֹרַח</a:t>
            </a:r>
            <a:r>
              <a:rPr lang="he-IL" dirty="0" smtClean="0">
                <a:solidFill>
                  <a:schemeClr val="accent1"/>
                </a:solidFill>
                <a:latin typeface="Calibri" pitchFamily="34" charset="0"/>
                <a:ea typeface="Calibri"/>
                <a:cs typeface="David" pitchFamily="34" charset="-79"/>
              </a:rPr>
              <a:t> </a:t>
            </a:r>
            <a:r>
              <a:rPr lang="he-IL" dirty="0" smtClean="0">
                <a:latin typeface="Calibri" pitchFamily="34" charset="0"/>
                <a:ea typeface="Calibri"/>
                <a:cs typeface="David" pitchFamily="34" charset="-79"/>
              </a:rPr>
              <a:t>בְּמוֹת הָעֵדָה בַּאֲכֹל הָאֵשׁ אֵת חֲמִשִּׁים וּמָאתַיִם אִישׁ וַיִּהְיוּ לְנֵס. </a:t>
            </a:r>
          </a:p>
          <a:p>
            <a:pPr marL="0" indent="0" algn="r" rtl="1">
              <a:lnSpc>
                <a:spcPct val="110000"/>
              </a:lnSpc>
              <a:spcAft>
                <a:spcPts val="0"/>
              </a:spcAft>
              <a:buNone/>
            </a:pPr>
            <a:endParaRPr lang="he-IL" sz="2400" b="1" dirty="0" smtClean="0">
              <a:latin typeface="Calibri" pitchFamily="34" charset="0"/>
              <a:ea typeface="Calibri"/>
              <a:cs typeface="David" pitchFamily="34" charset="-79"/>
            </a:endParaRPr>
          </a:p>
          <a:p>
            <a:pPr marL="0" indent="0" algn="r" rtl="1">
              <a:lnSpc>
                <a:spcPct val="110000"/>
              </a:lnSpc>
              <a:spcAft>
                <a:spcPts val="0"/>
              </a:spcAft>
              <a:buNone/>
            </a:pPr>
            <a:r>
              <a:rPr lang="he-IL" sz="2400" b="1" dirty="0" smtClean="0">
                <a:latin typeface="Calibri" pitchFamily="34" charset="0"/>
                <a:ea typeface="Calibri"/>
                <a:cs typeface="David" pitchFamily="34" charset="-79"/>
              </a:rPr>
              <a:t>יא</a:t>
            </a:r>
            <a:r>
              <a:rPr lang="he-IL" sz="2400" dirty="0" smtClean="0">
                <a:latin typeface="Calibri" pitchFamily="34" charset="0"/>
                <a:ea typeface="Calibri"/>
                <a:cs typeface="David" pitchFamily="34" charset="-79"/>
              </a:rPr>
              <a:t> וּבְנֵי-קֹרַח לֹא-מֵתוּ.</a:t>
            </a:r>
            <a:r>
              <a:rPr lang="en-GB" sz="2400" dirty="0">
                <a:latin typeface="Calibri" pitchFamily="34" charset="0"/>
                <a:ea typeface="Times New Roman"/>
                <a:cs typeface="David" pitchFamily="34" charset="-79"/>
              </a:rPr>
              <a:t> </a:t>
            </a:r>
            <a:endParaRPr lang="en-US" sz="2400" dirty="0">
              <a:latin typeface="Calibri" pitchFamily="34" charset="0"/>
              <a:ea typeface="Calibri"/>
              <a:cs typeface="David" pitchFamily="34" charset="-79"/>
            </a:endParaRPr>
          </a:p>
        </p:txBody>
      </p:sp>
      <p:sp>
        <p:nvSpPr>
          <p:cNvPr id="4" name="Right Arrow Callout 3"/>
          <p:cNvSpPr/>
          <p:nvPr/>
        </p:nvSpPr>
        <p:spPr>
          <a:xfrm>
            <a:off x="152400" y="3581400"/>
            <a:ext cx="2819400" cy="1143000"/>
          </a:xfrm>
          <a:prstGeom prst="rightArrowCallout">
            <a:avLst>
              <a:gd name="adj1" fmla="val 25000"/>
              <a:gd name="adj2" fmla="val 25000"/>
              <a:gd name="adj3" fmla="val 25000"/>
              <a:gd name="adj4" fmla="val 79766"/>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Korach died – pasuk could go either way as to how.</a:t>
            </a:r>
            <a:endParaRPr lang="he-IL" sz="2000" dirty="0"/>
          </a:p>
        </p:txBody>
      </p:sp>
    </p:spTree>
    <p:extLst>
      <p:ext uri="{BB962C8B-B14F-4D97-AF65-F5344CB8AC3E}">
        <p14:creationId xmlns:p14="http://schemas.microsoft.com/office/powerpoint/2010/main" val="123197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righ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righ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795101366"/>
              </p:ext>
            </p:extLst>
          </p:nvPr>
        </p:nvGraphicFramePr>
        <p:xfrm>
          <a:off x="304800" y="152400"/>
          <a:ext cx="8458200" cy="619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629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3D0B4CE6-EC06-4EE3-B7CA-3B463AAB51F7}"/>
                                            </p:graphicEl>
                                          </p:spTgt>
                                        </p:tgtEl>
                                        <p:attrNameLst>
                                          <p:attrName>style.visibility</p:attrName>
                                        </p:attrNameLst>
                                      </p:cBhvr>
                                      <p:to>
                                        <p:strVal val="visible"/>
                                      </p:to>
                                    </p:set>
                                    <p:animEffect transition="in" filter="fade">
                                      <p:cBhvr>
                                        <p:cTn id="7" dur="1000"/>
                                        <p:tgtEl>
                                          <p:spTgt spid="4">
                                            <p:graphicEl>
                                              <a:dgm id="{3D0B4CE6-EC06-4EE3-B7CA-3B463AAB51F7}"/>
                                            </p:graphicEl>
                                          </p:spTgt>
                                        </p:tgtEl>
                                      </p:cBhvr>
                                    </p:animEffect>
                                    <p:anim calcmode="lin" valueType="num">
                                      <p:cBhvr>
                                        <p:cTn id="8" dur="1000" fill="hold"/>
                                        <p:tgtEl>
                                          <p:spTgt spid="4">
                                            <p:graphicEl>
                                              <a:dgm id="{3D0B4CE6-EC06-4EE3-B7CA-3B463AAB51F7}"/>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3D0B4CE6-EC06-4EE3-B7CA-3B463AAB51F7}"/>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15E12D59-EF05-4179-975C-707A880049ED}"/>
                                            </p:graphicEl>
                                          </p:spTgt>
                                        </p:tgtEl>
                                        <p:attrNameLst>
                                          <p:attrName>style.visibility</p:attrName>
                                        </p:attrNameLst>
                                      </p:cBhvr>
                                      <p:to>
                                        <p:strVal val="visible"/>
                                      </p:to>
                                    </p:set>
                                    <p:animEffect transition="in" filter="fade">
                                      <p:cBhvr>
                                        <p:cTn id="14" dur="1000"/>
                                        <p:tgtEl>
                                          <p:spTgt spid="4">
                                            <p:graphicEl>
                                              <a:dgm id="{15E12D59-EF05-4179-975C-707A880049ED}"/>
                                            </p:graphicEl>
                                          </p:spTgt>
                                        </p:tgtEl>
                                      </p:cBhvr>
                                    </p:animEffect>
                                    <p:anim calcmode="lin" valueType="num">
                                      <p:cBhvr>
                                        <p:cTn id="15" dur="1000" fill="hold"/>
                                        <p:tgtEl>
                                          <p:spTgt spid="4">
                                            <p:graphicEl>
                                              <a:dgm id="{15E12D59-EF05-4179-975C-707A880049ED}"/>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15E12D59-EF05-4179-975C-707A880049ED}"/>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graphicEl>
                                              <a:dgm id="{C6AFF2AA-620F-40DD-B56D-619C16FFB184}"/>
                                            </p:graphicEl>
                                          </p:spTgt>
                                        </p:tgtEl>
                                        <p:attrNameLst>
                                          <p:attrName>style.visibility</p:attrName>
                                        </p:attrNameLst>
                                      </p:cBhvr>
                                      <p:to>
                                        <p:strVal val="visible"/>
                                      </p:to>
                                    </p:set>
                                    <p:animEffect transition="in" filter="fade">
                                      <p:cBhvr>
                                        <p:cTn id="21" dur="1000"/>
                                        <p:tgtEl>
                                          <p:spTgt spid="4">
                                            <p:graphicEl>
                                              <a:dgm id="{C6AFF2AA-620F-40DD-B56D-619C16FFB184}"/>
                                            </p:graphicEl>
                                          </p:spTgt>
                                        </p:tgtEl>
                                      </p:cBhvr>
                                    </p:animEffect>
                                    <p:anim calcmode="lin" valueType="num">
                                      <p:cBhvr>
                                        <p:cTn id="22" dur="1000" fill="hold"/>
                                        <p:tgtEl>
                                          <p:spTgt spid="4">
                                            <p:graphicEl>
                                              <a:dgm id="{C6AFF2AA-620F-40DD-B56D-619C16FFB184}"/>
                                            </p:graphicEl>
                                          </p:spTgt>
                                        </p:tgtEl>
                                        <p:attrNameLst>
                                          <p:attrName>ppt_x</p:attrName>
                                        </p:attrNameLst>
                                      </p:cBhvr>
                                      <p:tavLst>
                                        <p:tav tm="0">
                                          <p:val>
                                            <p:strVal val="#ppt_x"/>
                                          </p:val>
                                        </p:tav>
                                        <p:tav tm="100000">
                                          <p:val>
                                            <p:strVal val="#ppt_x"/>
                                          </p:val>
                                        </p:tav>
                                      </p:tavLst>
                                    </p:anim>
                                    <p:anim calcmode="lin" valueType="num">
                                      <p:cBhvr>
                                        <p:cTn id="23" dur="1000" fill="hold"/>
                                        <p:tgtEl>
                                          <p:spTgt spid="4">
                                            <p:graphicEl>
                                              <a:dgm id="{C6AFF2AA-620F-40DD-B56D-619C16FFB184}"/>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graphicEl>
                                              <a:dgm id="{41566BA7-95E3-4F40-B136-183CE3B4A07F}"/>
                                            </p:graphicEl>
                                          </p:spTgt>
                                        </p:tgtEl>
                                        <p:attrNameLst>
                                          <p:attrName>style.visibility</p:attrName>
                                        </p:attrNameLst>
                                      </p:cBhvr>
                                      <p:to>
                                        <p:strVal val="visible"/>
                                      </p:to>
                                    </p:set>
                                    <p:animEffect transition="in" filter="fade">
                                      <p:cBhvr>
                                        <p:cTn id="28" dur="1000"/>
                                        <p:tgtEl>
                                          <p:spTgt spid="4">
                                            <p:graphicEl>
                                              <a:dgm id="{41566BA7-95E3-4F40-B136-183CE3B4A07F}"/>
                                            </p:graphicEl>
                                          </p:spTgt>
                                        </p:tgtEl>
                                      </p:cBhvr>
                                    </p:animEffect>
                                    <p:anim calcmode="lin" valueType="num">
                                      <p:cBhvr>
                                        <p:cTn id="29" dur="1000" fill="hold"/>
                                        <p:tgtEl>
                                          <p:spTgt spid="4">
                                            <p:graphicEl>
                                              <a:dgm id="{41566BA7-95E3-4F40-B136-183CE3B4A07F}"/>
                                            </p:graphicEl>
                                          </p:spTgt>
                                        </p:tgtEl>
                                        <p:attrNameLst>
                                          <p:attrName>ppt_x</p:attrName>
                                        </p:attrNameLst>
                                      </p:cBhvr>
                                      <p:tavLst>
                                        <p:tav tm="0">
                                          <p:val>
                                            <p:strVal val="#ppt_x"/>
                                          </p:val>
                                        </p:tav>
                                        <p:tav tm="100000">
                                          <p:val>
                                            <p:strVal val="#ppt_x"/>
                                          </p:val>
                                        </p:tav>
                                      </p:tavLst>
                                    </p:anim>
                                    <p:anim calcmode="lin" valueType="num">
                                      <p:cBhvr>
                                        <p:cTn id="30" dur="1000" fill="hold"/>
                                        <p:tgtEl>
                                          <p:spTgt spid="4">
                                            <p:graphicEl>
                                              <a:dgm id="{41566BA7-95E3-4F40-B136-183CE3B4A07F}"/>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graphicEl>
                                              <a:dgm id="{707BE321-6DED-4D72-B65D-005D276BBB29}"/>
                                            </p:graphicEl>
                                          </p:spTgt>
                                        </p:tgtEl>
                                        <p:attrNameLst>
                                          <p:attrName>style.visibility</p:attrName>
                                        </p:attrNameLst>
                                      </p:cBhvr>
                                      <p:to>
                                        <p:strVal val="visible"/>
                                      </p:to>
                                    </p:set>
                                    <p:animEffect transition="in" filter="fade">
                                      <p:cBhvr>
                                        <p:cTn id="35" dur="1000"/>
                                        <p:tgtEl>
                                          <p:spTgt spid="4">
                                            <p:graphicEl>
                                              <a:dgm id="{707BE321-6DED-4D72-B65D-005D276BBB29}"/>
                                            </p:graphicEl>
                                          </p:spTgt>
                                        </p:tgtEl>
                                      </p:cBhvr>
                                    </p:animEffect>
                                    <p:anim calcmode="lin" valueType="num">
                                      <p:cBhvr>
                                        <p:cTn id="36" dur="1000" fill="hold"/>
                                        <p:tgtEl>
                                          <p:spTgt spid="4">
                                            <p:graphicEl>
                                              <a:dgm id="{707BE321-6DED-4D72-B65D-005D276BBB29}"/>
                                            </p:graphicEl>
                                          </p:spTgt>
                                        </p:tgtEl>
                                        <p:attrNameLst>
                                          <p:attrName>ppt_x</p:attrName>
                                        </p:attrNameLst>
                                      </p:cBhvr>
                                      <p:tavLst>
                                        <p:tav tm="0">
                                          <p:val>
                                            <p:strVal val="#ppt_x"/>
                                          </p:val>
                                        </p:tav>
                                        <p:tav tm="100000">
                                          <p:val>
                                            <p:strVal val="#ppt_x"/>
                                          </p:val>
                                        </p:tav>
                                      </p:tavLst>
                                    </p:anim>
                                    <p:anim calcmode="lin" valueType="num">
                                      <p:cBhvr>
                                        <p:cTn id="37" dur="1000" fill="hold"/>
                                        <p:tgtEl>
                                          <p:spTgt spid="4">
                                            <p:graphicEl>
                                              <a:dgm id="{707BE321-6DED-4D72-B65D-005D276BBB29}"/>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graphicEl>
                                              <a:dgm id="{2F38C16E-6AC0-4017-93D9-A80805A69C68}"/>
                                            </p:graphicEl>
                                          </p:spTgt>
                                        </p:tgtEl>
                                        <p:attrNameLst>
                                          <p:attrName>style.visibility</p:attrName>
                                        </p:attrNameLst>
                                      </p:cBhvr>
                                      <p:to>
                                        <p:strVal val="visible"/>
                                      </p:to>
                                    </p:set>
                                    <p:animEffect transition="in" filter="fade">
                                      <p:cBhvr>
                                        <p:cTn id="42" dur="1000"/>
                                        <p:tgtEl>
                                          <p:spTgt spid="4">
                                            <p:graphicEl>
                                              <a:dgm id="{2F38C16E-6AC0-4017-93D9-A80805A69C68}"/>
                                            </p:graphicEl>
                                          </p:spTgt>
                                        </p:tgtEl>
                                      </p:cBhvr>
                                    </p:animEffect>
                                    <p:anim calcmode="lin" valueType="num">
                                      <p:cBhvr>
                                        <p:cTn id="43" dur="1000" fill="hold"/>
                                        <p:tgtEl>
                                          <p:spTgt spid="4">
                                            <p:graphicEl>
                                              <a:dgm id="{2F38C16E-6AC0-4017-93D9-A80805A69C68}"/>
                                            </p:graphicEl>
                                          </p:spTgt>
                                        </p:tgtEl>
                                        <p:attrNameLst>
                                          <p:attrName>ppt_x</p:attrName>
                                        </p:attrNameLst>
                                      </p:cBhvr>
                                      <p:tavLst>
                                        <p:tav tm="0">
                                          <p:val>
                                            <p:strVal val="#ppt_x"/>
                                          </p:val>
                                        </p:tav>
                                        <p:tav tm="100000">
                                          <p:val>
                                            <p:strVal val="#ppt_x"/>
                                          </p:val>
                                        </p:tav>
                                      </p:tavLst>
                                    </p:anim>
                                    <p:anim calcmode="lin" valueType="num">
                                      <p:cBhvr>
                                        <p:cTn id="44" dur="1000" fill="hold"/>
                                        <p:tgtEl>
                                          <p:spTgt spid="4">
                                            <p:graphicEl>
                                              <a:dgm id="{2F38C16E-6AC0-4017-93D9-A80805A69C68}"/>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he-IL" sz="16600" b="1" dirty="0" smtClean="0">
                <a:solidFill>
                  <a:schemeClr val="accent2"/>
                </a:solidFill>
                <a:effectLst>
                  <a:outerShdw blurRad="38100" dist="38100" dir="2700000" algn="tl">
                    <a:srgbClr val="000000">
                      <a:alpha val="43137"/>
                    </a:srgbClr>
                  </a:outerShdw>
                </a:effectLst>
              </a:rPr>
              <a:t>במדבר</a:t>
            </a:r>
            <a:endParaRPr lang="he-IL" sz="16600" b="1" dirty="0">
              <a:solidFill>
                <a:schemeClr val="accent2"/>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endParaRPr lang="en-GB" dirty="0" smtClean="0">
              <a:solidFill>
                <a:schemeClr val="tx1"/>
              </a:solidFill>
            </a:endParaRPr>
          </a:p>
          <a:p>
            <a:r>
              <a:rPr lang="en-GB" dirty="0" smtClean="0">
                <a:solidFill>
                  <a:schemeClr val="tx1"/>
                </a:solidFill>
              </a:rPr>
              <a:t>Moshe and the Rock</a:t>
            </a:r>
            <a:endParaRPr lang="he-IL" dirty="0">
              <a:solidFill>
                <a:schemeClr val="tx1"/>
              </a:solidFill>
            </a:endParaRPr>
          </a:p>
        </p:txBody>
      </p:sp>
    </p:spTree>
    <p:extLst>
      <p:ext uri="{BB962C8B-B14F-4D97-AF65-F5344CB8AC3E}">
        <p14:creationId xmlns:p14="http://schemas.microsoft.com/office/powerpoint/2010/main" val="998857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he-IL" sz="6000" b="1" dirty="0" smtClean="0">
                <a:solidFill>
                  <a:schemeClr val="accent2"/>
                </a:solidFill>
                <a:effectLst>
                  <a:outerShdw blurRad="38100" dist="38100" dir="2700000" algn="tl">
                    <a:srgbClr val="000000">
                      <a:alpha val="43137"/>
                    </a:srgbClr>
                  </a:outerShdw>
                </a:effectLst>
              </a:rPr>
              <a:t>במדבר פרק טו</a:t>
            </a:r>
            <a:endParaRPr lang="he-IL" sz="60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438400" y="838200"/>
            <a:ext cx="6553200" cy="4525963"/>
          </a:xfrm>
        </p:spPr>
        <p:txBody>
          <a:bodyPr>
            <a:noAutofit/>
          </a:bodyPr>
          <a:lstStyle/>
          <a:p>
            <a:pPr marL="0" indent="0" algn="r" rtl="1">
              <a:lnSpc>
                <a:spcPct val="115000"/>
              </a:lnSpc>
              <a:spcAft>
                <a:spcPts val="0"/>
              </a:spcAft>
              <a:buNone/>
            </a:pPr>
            <a:r>
              <a:rPr lang="he-IL" sz="2000" b="1" dirty="0" smtClean="0">
                <a:latin typeface="Calibri" pitchFamily="34" charset="0"/>
                <a:ea typeface="Times New Roman"/>
                <a:cs typeface="David" pitchFamily="34" charset="-79"/>
              </a:rPr>
              <a:t>א</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וַיְדַבֵּר יְהוָה אֶל-מֹשֶׁה לֵּאמֹר. </a:t>
            </a:r>
            <a:r>
              <a:rPr lang="he-IL" sz="2000" b="1" dirty="0" smtClean="0">
                <a:latin typeface="Calibri" pitchFamily="34" charset="0"/>
                <a:ea typeface="Times New Roman"/>
                <a:cs typeface="David" pitchFamily="34" charset="-79"/>
              </a:rPr>
              <a:t>ב</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דַּבֵּר אֶל-בְּנֵי יִשְׂרָאֵל וְאָמַרְתָּ אֲלֵהֶם </a:t>
            </a:r>
            <a:r>
              <a:rPr lang="he-IL" sz="2000" b="1" dirty="0">
                <a:solidFill>
                  <a:srgbClr val="F79646"/>
                </a:solidFill>
                <a:latin typeface="Calibri" pitchFamily="34" charset="0"/>
                <a:ea typeface="Times New Roman"/>
                <a:cs typeface="David" pitchFamily="34" charset="-79"/>
              </a:rPr>
              <a:t>כִּי תָבֹאוּ אֶל-אֶרֶץ מוֹשְׁבֹתֵיכֶם</a:t>
            </a:r>
            <a:r>
              <a:rPr lang="he-IL" sz="2000" dirty="0">
                <a:solidFill>
                  <a:srgbClr val="F79646"/>
                </a:solidFill>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אֲשֶׁר אֲנִי נֹתֵן לָכֶם. </a:t>
            </a:r>
            <a:r>
              <a:rPr lang="en-GB" sz="2000" b="1" dirty="0">
                <a:latin typeface="Calibri" pitchFamily="34" charset="0"/>
                <a:ea typeface="Times New Roman"/>
                <a:cs typeface="David" pitchFamily="34" charset="-79"/>
              </a:rPr>
              <a:t> </a:t>
            </a:r>
            <a:r>
              <a:rPr lang="he-IL" sz="2000" b="1" dirty="0" smtClean="0">
                <a:latin typeface="Calibri" pitchFamily="34" charset="0"/>
                <a:ea typeface="Times New Roman"/>
                <a:cs typeface="David" pitchFamily="34" charset="-79"/>
              </a:rPr>
              <a:t>ג</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וַעֲשִׂיתֶם אִשֶּׁה לַיהוָה עֹלָה אוֹ-זֶבַח לְפַלֵּא-נֶדֶר אוֹ בִנְדָבָה אוֹ בְּמֹעֲדֵיכֶם לַעֲשׂוֹת רֵיחַ נִיחֹחַ לַיהוָה מִן-הַבָּקָר אוֹ מִן-הַצֹּאן. </a:t>
            </a:r>
            <a:r>
              <a:rPr lang="he-IL" sz="2000" b="1" dirty="0">
                <a:latin typeface="Calibri" pitchFamily="34" charset="0"/>
                <a:ea typeface="Times New Roman"/>
                <a:cs typeface="David" pitchFamily="34" charset="-79"/>
              </a:rPr>
              <a:t>ד</a:t>
            </a:r>
            <a:r>
              <a:rPr lang="he-IL" sz="2000" dirty="0">
                <a:latin typeface="Calibri" pitchFamily="34" charset="0"/>
                <a:ea typeface="Times New Roman"/>
                <a:cs typeface="David" pitchFamily="34" charset="-79"/>
              </a:rPr>
              <a:t> וְהִקְרִיב הַמַּקְרִיב קָרְבָּנוֹ לַיהוָה מִנְחָה סֹלֶת עִשָּׂרוֹן בָּלוּל בִּרְבִעִית הַהִין שָׁמֶן. </a:t>
            </a:r>
            <a:r>
              <a:rPr lang="he-IL" sz="2000" b="1" dirty="0">
                <a:latin typeface="Calibri" pitchFamily="34" charset="0"/>
                <a:ea typeface="Times New Roman"/>
                <a:cs typeface="David" pitchFamily="34" charset="-79"/>
              </a:rPr>
              <a:t>ה</a:t>
            </a:r>
            <a:r>
              <a:rPr lang="he-IL" sz="2000" dirty="0">
                <a:latin typeface="Calibri" pitchFamily="34" charset="0"/>
                <a:ea typeface="Times New Roman"/>
                <a:cs typeface="David" pitchFamily="34" charset="-79"/>
              </a:rPr>
              <a:t> וְיַיִן לַנֶּסֶךְ רְבִיעִית הַהִין תַּעֲשֶׂה עַל-הָעֹלָה אוֹ לַזָּבַח לַכֶּבֶשׂ הָאֶחָד. </a:t>
            </a:r>
            <a:r>
              <a:rPr lang="he-IL" sz="2000" b="1" dirty="0">
                <a:latin typeface="Calibri" pitchFamily="34" charset="0"/>
                <a:ea typeface="Times New Roman"/>
                <a:cs typeface="David" pitchFamily="34" charset="-79"/>
              </a:rPr>
              <a:t>ו</a:t>
            </a:r>
            <a:r>
              <a:rPr lang="he-IL" sz="2000" dirty="0">
                <a:latin typeface="Calibri" pitchFamily="34" charset="0"/>
                <a:ea typeface="Times New Roman"/>
                <a:cs typeface="David" pitchFamily="34" charset="-79"/>
              </a:rPr>
              <a:t> אוֹ לָאַיִל תַּעֲשֶׂה מִנְחָה סֹלֶת שְׁנֵי עֶשְׂרֹנִים בְּלוּלָה בַשֶּׁמֶן שְׁלִשִׁית הַהִין. </a:t>
            </a:r>
            <a:r>
              <a:rPr lang="he-IL" sz="2000" b="1" dirty="0">
                <a:latin typeface="Calibri" pitchFamily="34" charset="0"/>
                <a:ea typeface="Times New Roman"/>
                <a:cs typeface="David" pitchFamily="34" charset="-79"/>
              </a:rPr>
              <a:t>ז</a:t>
            </a:r>
            <a:r>
              <a:rPr lang="he-IL" sz="2000" dirty="0">
                <a:latin typeface="Calibri" pitchFamily="34" charset="0"/>
                <a:ea typeface="Times New Roman"/>
                <a:cs typeface="David" pitchFamily="34" charset="-79"/>
              </a:rPr>
              <a:t> וְיַיִן לַנֶּסֶךְ שְׁלִשִׁית הַהִין תַּקְרִיב רֵיחַ-נִיחֹחַ לַיהוָה. </a:t>
            </a:r>
            <a:r>
              <a:rPr lang="he-IL" sz="2000" b="1" dirty="0">
                <a:latin typeface="Calibri" pitchFamily="34" charset="0"/>
                <a:ea typeface="Times New Roman"/>
                <a:cs typeface="David" pitchFamily="34" charset="-79"/>
              </a:rPr>
              <a:t>ח</a:t>
            </a:r>
            <a:r>
              <a:rPr lang="he-IL" sz="2000" dirty="0">
                <a:latin typeface="Calibri" pitchFamily="34" charset="0"/>
                <a:ea typeface="Times New Roman"/>
                <a:cs typeface="David" pitchFamily="34" charset="-79"/>
              </a:rPr>
              <a:t> וְכִי-תַעֲשֶׂה בֶן-בָּקָר עֹלָה אוֹ-זָבַח לְפַלֵּא-נֶדֶר אוֹ-שְׁלָמִים לַיהוָה. </a:t>
            </a:r>
            <a:r>
              <a:rPr lang="he-IL" sz="2000" b="1" dirty="0">
                <a:latin typeface="Calibri" pitchFamily="34" charset="0"/>
                <a:ea typeface="Times New Roman"/>
                <a:cs typeface="David" pitchFamily="34" charset="-79"/>
              </a:rPr>
              <a:t>ט</a:t>
            </a:r>
            <a:r>
              <a:rPr lang="he-IL" sz="2000" dirty="0">
                <a:latin typeface="Calibri" pitchFamily="34" charset="0"/>
                <a:ea typeface="Times New Roman"/>
                <a:cs typeface="David" pitchFamily="34" charset="-79"/>
              </a:rPr>
              <a:t> וְהִקְרִיב עַל-בֶּן-הַבָּקָר מִנְחָה סֹלֶת שְׁלֹשָׁה עֶשְׂרֹנִים בָּלוּל בַּשֶּׁמֶן חֲצִי הַהִין. </a:t>
            </a:r>
            <a:r>
              <a:rPr lang="he-IL" sz="2000" b="1" dirty="0">
                <a:latin typeface="Calibri" pitchFamily="34" charset="0"/>
                <a:ea typeface="Times New Roman"/>
                <a:cs typeface="David" pitchFamily="34" charset="-79"/>
              </a:rPr>
              <a:t>י</a:t>
            </a:r>
            <a:r>
              <a:rPr lang="he-IL" sz="2000" dirty="0">
                <a:latin typeface="Calibri" pitchFamily="34" charset="0"/>
                <a:ea typeface="Times New Roman"/>
                <a:cs typeface="David" pitchFamily="34" charset="-79"/>
              </a:rPr>
              <a:t> וְיַיִן תַּקְרִיב לַנֶּסֶךְ חֲצִי הַהִין אִשֵּׁה רֵיחַ-נִיחֹחַ לַיהוָה. </a:t>
            </a:r>
            <a:r>
              <a:rPr lang="he-IL" sz="2000" b="1" dirty="0">
                <a:latin typeface="Calibri" pitchFamily="34" charset="0"/>
                <a:ea typeface="Times New Roman"/>
                <a:cs typeface="David" pitchFamily="34" charset="-79"/>
              </a:rPr>
              <a:t>יא</a:t>
            </a:r>
            <a:r>
              <a:rPr lang="he-IL" sz="2000" dirty="0">
                <a:latin typeface="Calibri" pitchFamily="34" charset="0"/>
                <a:ea typeface="Times New Roman"/>
                <a:cs typeface="David" pitchFamily="34" charset="-79"/>
              </a:rPr>
              <a:t> כָּכָה יֵעָשֶׂה לַשּׁוֹר הָאֶחָד אוֹ לָאַיִל הָאֶחָד אוֹ-לַשֶּׂה בַכְּבָשִׂים אוֹ בָעִזִּים. </a:t>
            </a:r>
            <a:r>
              <a:rPr lang="he-IL" sz="2000" b="1" dirty="0">
                <a:latin typeface="Calibri" pitchFamily="34" charset="0"/>
                <a:ea typeface="Times New Roman"/>
                <a:cs typeface="David" pitchFamily="34" charset="-79"/>
              </a:rPr>
              <a:t>יב</a:t>
            </a:r>
            <a:r>
              <a:rPr lang="he-IL" sz="2000" dirty="0">
                <a:latin typeface="Calibri" pitchFamily="34" charset="0"/>
                <a:ea typeface="Times New Roman"/>
                <a:cs typeface="David" pitchFamily="34" charset="-79"/>
              </a:rPr>
              <a:t> כַּמִּסְפָּר אֲשֶׁר תַּעֲשׂוּ כָּכָה תַּעֲשׂוּ לָאֶחָד כְּמִסְפָּרָם. </a:t>
            </a:r>
            <a:r>
              <a:rPr lang="he-IL" sz="2000" b="1" dirty="0">
                <a:latin typeface="Calibri" pitchFamily="34" charset="0"/>
                <a:ea typeface="Times New Roman"/>
                <a:cs typeface="David" pitchFamily="34" charset="-79"/>
              </a:rPr>
              <a:t>יג</a:t>
            </a:r>
            <a:r>
              <a:rPr lang="he-IL" sz="2000" dirty="0">
                <a:latin typeface="Calibri" pitchFamily="34" charset="0"/>
                <a:ea typeface="Times New Roman"/>
                <a:cs typeface="David" pitchFamily="34" charset="-79"/>
              </a:rPr>
              <a:t> כָּל-הָאֶזְרָח יַעֲשֶׂה-כָּכָה אֶת-אֵלֶּה לְהַקְרִיב אִשֵּׁה רֵיחַ-נִיחֹחַ לַיהוָה. </a:t>
            </a:r>
            <a:r>
              <a:rPr lang="he-IL" sz="2000" b="1" dirty="0">
                <a:latin typeface="Calibri" pitchFamily="34" charset="0"/>
                <a:ea typeface="Times New Roman"/>
                <a:cs typeface="David" pitchFamily="34" charset="-79"/>
              </a:rPr>
              <a:t>יד</a:t>
            </a:r>
            <a:r>
              <a:rPr lang="he-IL" sz="2000" dirty="0">
                <a:latin typeface="Calibri" pitchFamily="34" charset="0"/>
                <a:ea typeface="Times New Roman"/>
                <a:cs typeface="David" pitchFamily="34" charset="-79"/>
              </a:rPr>
              <a:t> וְכִי-יָגוּר אִתְּכֶם גֵּר אוֹ אֲשֶׁר-בְּתוֹכְכֶם לְדֹרֹתֵיכֶם וְעָשָׂה אִשֵּׁה רֵיחַ-נִיחֹחַ לַיהוָה כַּאֲשֶׁר תַּעֲשׂוּ כֵּן יַעֲשֶׂה. </a:t>
            </a:r>
            <a:r>
              <a:rPr lang="he-IL" sz="2000" b="1" dirty="0">
                <a:latin typeface="Calibri" pitchFamily="34" charset="0"/>
                <a:ea typeface="Times New Roman"/>
                <a:cs typeface="David" pitchFamily="34" charset="-79"/>
              </a:rPr>
              <a:t>טו</a:t>
            </a:r>
            <a:r>
              <a:rPr lang="he-IL" sz="2000" dirty="0">
                <a:latin typeface="Calibri" pitchFamily="34" charset="0"/>
                <a:ea typeface="Times New Roman"/>
                <a:cs typeface="David" pitchFamily="34" charset="-79"/>
              </a:rPr>
              <a:t> הַקָּהָל חֻקָּה אַחַת לָכֶם וְלַגֵּר הַגָּר חֻקַּת עוֹלָם לְדֹרֹתֵיכֶם כָּכֶם כַּגֵּר יִהְיֶה לִפְנֵי יְהוָה. </a:t>
            </a:r>
            <a:r>
              <a:rPr lang="he-IL" sz="2000" b="1" dirty="0">
                <a:latin typeface="Calibri" pitchFamily="34" charset="0"/>
                <a:ea typeface="Times New Roman"/>
                <a:cs typeface="David" pitchFamily="34" charset="-79"/>
              </a:rPr>
              <a:t>טז</a:t>
            </a:r>
            <a:r>
              <a:rPr lang="he-IL" sz="2000" dirty="0">
                <a:latin typeface="Calibri" pitchFamily="34" charset="0"/>
                <a:ea typeface="Times New Roman"/>
                <a:cs typeface="David" pitchFamily="34" charset="-79"/>
              </a:rPr>
              <a:t> תּוֹרָה אַחַת וּמִשְׁפָּט אֶחָד יִהְיֶה לָכֶם וְלַגֵּר הַגָּר אִתְּכֶם. </a:t>
            </a:r>
            <a:br>
              <a:rPr lang="he-IL" sz="2000" dirty="0">
                <a:latin typeface="Calibri" pitchFamily="34" charset="0"/>
                <a:ea typeface="Times New Roman"/>
                <a:cs typeface="David" pitchFamily="34" charset="-79"/>
              </a:rPr>
            </a:br>
            <a:r>
              <a:rPr lang="he-IL" sz="2000" dirty="0">
                <a:latin typeface="Calibri" pitchFamily="34" charset="0"/>
                <a:ea typeface="Times New Roman"/>
                <a:cs typeface="David" pitchFamily="34" charset="-79"/>
              </a:rPr>
              <a:t/>
            </a:r>
            <a:br>
              <a:rPr lang="he-IL" sz="2000" dirty="0">
                <a:latin typeface="Calibri" pitchFamily="34" charset="0"/>
                <a:ea typeface="Times New Roman"/>
                <a:cs typeface="David" pitchFamily="34" charset="-79"/>
              </a:rPr>
            </a:br>
            <a:endParaRPr lang="he-IL" sz="2000" dirty="0">
              <a:latin typeface="Calibri" pitchFamily="34" charset="0"/>
              <a:cs typeface="David" pitchFamily="34" charset="-79"/>
            </a:endParaRPr>
          </a:p>
        </p:txBody>
      </p:sp>
      <p:sp>
        <p:nvSpPr>
          <p:cNvPr id="4" name="Right Arrow Callout 3"/>
          <p:cNvSpPr/>
          <p:nvPr/>
        </p:nvSpPr>
        <p:spPr>
          <a:xfrm>
            <a:off x="152400" y="228600"/>
            <a:ext cx="2590800" cy="4267200"/>
          </a:xfrm>
          <a:prstGeom prst="rightArrowCallout">
            <a:avLst>
              <a:gd name="adj1" fmla="val 25000"/>
              <a:gd name="adj2" fmla="val 25000"/>
              <a:gd name="adj3" fmla="val 11724"/>
              <a:gd name="adj4" fmla="val 83464"/>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Why do these Korbanot only apply in Israel?</a:t>
            </a:r>
          </a:p>
          <a:p>
            <a:pPr algn="ctr"/>
            <a:r>
              <a:rPr lang="en-GB" sz="2000" dirty="0" smtClean="0"/>
              <a:t>Practically, the laws of nesachim and menachot  don’t apply in the desert. </a:t>
            </a:r>
          </a:p>
          <a:p>
            <a:pPr algn="ctr"/>
            <a:r>
              <a:rPr lang="en-GB" sz="2000" dirty="0" smtClean="0"/>
              <a:t>Therefore, this comes after the meraglim as that incident led to the prolonged stay in the desert.</a:t>
            </a:r>
            <a:endParaRPr lang="he-IL" sz="2000" dirty="0"/>
          </a:p>
        </p:txBody>
      </p:sp>
    </p:spTree>
    <p:extLst>
      <p:ext uri="{BB962C8B-B14F-4D97-AF65-F5344CB8AC3E}">
        <p14:creationId xmlns:p14="http://schemas.microsoft.com/office/powerpoint/2010/main" val="3066061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en-GB" sz="6000" b="1" dirty="0" smtClean="0">
                <a:solidFill>
                  <a:schemeClr val="accent2"/>
                </a:solidFill>
                <a:effectLst>
                  <a:outerShdw blurRad="38100" dist="38100" dir="2700000" algn="tl">
                    <a:srgbClr val="000000">
                      <a:alpha val="43137"/>
                    </a:srgbClr>
                  </a:outerShdw>
                </a:effectLst>
              </a:rPr>
              <a:t> </a:t>
            </a:r>
            <a:r>
              <a:rPr lang="he-IL" sz="6000" b="1" dirty="0" smtClean="0">
                <a:solidFill>
                  <a:schemeClr val="accent2"/>
                </a:solidFill>
                <a:effectLst>
                  <a:outerShdw blurRad="38100" dist="38100" dir="2700000" algn="tl">
                    <a:srgbClr val="000000">
                      <a:alpha val="43137"/>
                    </a:srgbClr>
                  </a:outerShdw>
                </a:effectLst>
              </a:rPr>
              <a:t> במדבר פרק כ</a:t>
            </a:r>
            <a:endParaRPr lang="he-IL" sz="60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0000" lnSpcReduction="20000"/>
          </a:bodyPr>
          <a:lstStyle/>
          <a:p>
            <a:pPr marL="0" indent="0">
              <a:lnSpc>
                <a:spcPct val="110000"/>
              </a:lnSpc>
              <a:buNone/>
            </a:pPr>
            <a:r>
              <a:rPr lang="en-GB" sz="4200" b="1" dirty="0" smtClean="0">
                <a:solidFill>
                  <a:schemeClr val="accent2"/>
                </a:solidFill>
                <a:latin typeface="Arial"/>
                <a:ea typeface="Times New Roman"/>
                <a:cs typeface="David"/>
              </a:rPr>
              <a:t>How many commands does G-d give?</a:t>
            </a:r>
            <a:r>
              <a:rPr lang="en-GB" sz="4200" b="1" dirty="0">
                <a:solidFill>
                  <a:schemeClr val="accent2"/>
                </a:solidFill>
                <a:latin typeface="Arial"/>
                <a:ea typeface="Times New Roman"/>
                <a:cs typeface="David"/>
              </a:rPr>
              <a:t> </a:t>
            </a:r>
            <a:endParaRPr lang="he-IL" sz="4200" b="1" dirty="0">
              <a:solidFill>
                <a:schemeClr val="accent2"/>
              </a:solidFill>
              <a:latin typeface="David" pitchFamily="34" charset="-79"/>
              <a:ea typeface="Times New Roman"/>
              <a:cs typeface="David" pitchFamily="34" charset="-79"/>
            </a:endParaRPr>
          </a:p>
          <a:p>
            <a:pPr marL="0" indent="0" algn="r" rtl="1">
              <a:lnSpc>
                <a:spcPct val="110000"/>
              </a:lnSpc>
              <a:buNone/>
            </a:pPr>
            <a:r>
              <a:rPr lang="he-IL" b="1" dirty="0">
                <a:latin typeface="David" pitchFamily="34" charset="-79"/>
                <a:cs typeface="David" pitchFamily="34" charset="-79"/>
              </a:rPr>
              <a:t>ז</a:t>
            </a:r>
            <a:r>
              <a:rPr lang="he-IL" dirty="0">
                <a:latin typeface="David" pitchFamily="34" charset="-79"/>
                <a:cs typeface="David" pitchFamily="34" charset="-79"/>
              </a:rPr>
              <a:t> וַיְדַבֵּר יְהוָה אֶל-מֹשֶׁה לֵּאמֹר. </a:t>
            </a:r>
            <a:endParaRPr lang="he-IL" dirty="0" smtClean="0">
              <a:latin typeface="David" pitchFamily="34" charset="-79"/>
              <a:cs typeface="David" pitchFamily="34" charset="-79"/>
            </a:endParaRPr>
          </a:p>
          <a:p>
            <a:pPr marL="0" indent="0" algn="r" rtl="1">
              <a:lnSpc>
                <a:spcPct val="110000"/>
              </a:lnSpc>
              <a:buNone/>
            </a:pPr>
            <a:r>
              <a:rPr lang="he-IL" b="1" dirty="0" smtClean="0">
                <a:latin typeface="David" pitchFamily="34" charset="-79"/>
                <a:cs typeface="David" pitchFamily="34" charset="-79"/>
              </a:rPr>
              <a:t>ח</a:t>
            </a:r>
            <a:r>
              <a:rPr lang="he-IL" dirty="0" smtClean="0">
                <a:latin typeface="David" pitchFamily="34" charset="-79"/>
                <a:cs typeface="David" pitchFamily="34" charset="-79"/>
              </a:rPr>
              <a:t> </a:t>
            </a:r>
            <a:r>
              <a:rPr lang="he-IL" dirty="0">
                <a:latin typeface="David" pitchFamily="34" charset="-79"/>
                <a:cs typeface="David" pitchFamily="34" charset="-79"/>
              </a:rPr>
              <a:t>קַח אֶת-הַמַּטֶּה וְהַקְהֵל אֶת-הָעֵדָה אַתָּה וְאַהֲרֹן אָחִיךָ וְדִבַּרְתֶּם אֶל-הַסֶּלַע לְעֵינֵיהֶם וְנָתַן מֵימָיו וְהוֹצֵאתָ לָהֶם מַיִם מִן-הַסֶּלַע וְהִשְׁקִיתָ אֶת-הָעֵדָה וְאֶת-בְּעִירָם. </a:t>
            </a:r>
            <a:r>
              <a:rPr lang="he-IL" dirty="0">
                <a:latin typeface="Arial"/>
                <a:ea typeface="Times New Roman"/>
                <a:cs typeface="David"/>
              </a:rPr>
              <a:t/>
            </a:r>
            <a:br>
              <a:rPr lang="he-IL" dirty="0">
                <a:latin typeface="Arial"/>
                <a:ea typeface="Times New Roman"/>
                <a:cs typeface="David"/>
              </a:rPr>
            </a:br>
            <a:endParaRPr lang="he-IL" dirty="0" smtClean="0">
              <a:latin typeface="Arial"/>
              <a:ea typeface="Times New Roman"/>
              <a:cs typeface="David"/>
            </a:endParaRPr>
          </a:p>
          <a:p>
            <a:pPr marL="0" indent="0" algn="r" rtl="1">
              <a:lnSpc>
                <a:spcPct val="110000"/>
              </a:lnSpc>
              <a:buNone/>
            </a:pPr>
            <a:r>
              <a:rPr lang="he-IL" dirty="0" smtClean="0">
                <a:latin typeface="Arial"/>
                <a:ea typeface="Times New Roman"/>
                <a:cs typeface="David"/>
              </a:rPr>
              <a:t> </a:t>
            </a:r>
            <a:endParaRPr lang="en-US" sz="2000" dirty="0">
              <a:ea typeface="Calibri"/>
              <a:cs typeface="Arial"/>
            </a:endParaRPr>
          </a:p>
          <a:p>
            <a:pPr marL="0" lvl="0" indent="0" algn="just" rtl="1">
              <a:lnSpc>
                <a:spcPct val="110000"/>
              </a:lnSpc>
              <a:buSzPts val="1500"/>
              <a:buNone/>
            </a:pPr>
            <a:r>
              <a:rPr lang="he-IL" dirty="0" smtClean="0">
                <a:latin typeface="Arial"/>
                <a:ea typeface="Times New Roman"/>
                <a:cs typeface="David"/>
              </a:rPr>
              <a:t>1. קַח </a:t>
            </a:r>
            <a:r>
              <a:rPr lang="he-IL" dirty="0">
                <a:latin typeface="Arial"/>
                <a:ea typeface="Times New Roman"/>
                <a:cs typeface="David"/>
              </a:rPr>
              <a:t>אֶת-הַמַּטֶּה </a:t>
            </a:r>
            <a:endParaRPr lang="en-US" sz="2000" dirty="0">
              <a:ea typeface="Calibri"/>
              <a:cs typeface="David"/>
            </a:endParaRPr>
          </a:p>
          <a:p>
            <a:pPr marL="0" lvl="0" indent="0" algn="just" rtl="1">
              <a:lnSpc>
                <a:spcPct val="110000"/>
              </a:lnSpc>
              <a:buSzPts val="1500"/>
              <a:buNone/>
            </a:pPr>
            <a:r>
              <a:rPr lang="he-IL" dirty="0" smtClean="0">
                <a:latin typeface="Arial"/>
                <a:ea typeface="Times New Roman"/>
                <a:cs typeface="David"/>
              </a:rPr>
              <a:t>2. וְהַקְהֵל </a:t>
            </a:r>
            <a:r>
              <a:rPr lang="he-IL" dirty="0">
                <a:latin typeface="Arial"/>
                <a:ea typeface="Times New Roman"/>
                <a:cs typeface="David"/>
              </a:rPr>
              <a:t>אֶת-הָעֵדָה אַתָּה וְאַהֲרֹן אָחִיךָ </a:t>
            </a:r>
            <a:endParaRPr lang="en-US" sz="2000" dirty="0">
              <a:ea typeface="Calibri"/>
              <a:cs typeface="David"/>
            </a:endParaRPr>
          </a:p>
          <a:p>
            <a:pPr marL="0" lvl="0" indent="0" algn="just" rtl="1">
              <a:lnSpc>
                <a:spcPct val="110000"/>
              </a:lnSpc>
              <a:buSzPts val="1500"/>
              <a:buNone/>
            </a:pPr>
            <a:r>
              <a:rPr lang="he-IL" dirty="0" smtClean="0">
                <a:latin typeface="Arial"/>
                <a:ea typeface="Times New Roman"/>
                <a:cs typeface="David"/>
              </a:rPr>
              <a:t>3. וְדִבַּרְתֶּם </a:t>
            </a:r>
            <a:r>
              <a:rPr lang="he-IL" dirty="0">
                <a:latin typeface="Arial"/>
                <a:ea typeface="Times New Roman"/>
                <a:cs typeface="David"/>
              </a:rPr>
              <a:t>אֶל-הַסֶּלַע לְעֵינֵיהֶם וְנָתַן </a:t>
            </a:r>
            <a:r>
              <a:rPr lang="he-IL" dirty="0" smtClean="0">
                <a:latin typeface="Arial"/>
                <a:ea typeface="Times New Roman"/>
                <a:cs typeface="David"/>
              </a:rPr>
              <a:t>מֵימָיו</a:t>
            </a:r>
            <a:endParaRPr lang="he-IL" sz="1800" b="1" dirty="0" smtClean="0">
              <a:latin typeface="Arial"/>
              <a:ea typeface="Times New Roman"/>
              <a:cs typeface="David"/>
            </a:endParaRPr>
          </a:p>
          <a:p>
            <a:pPr marL="0" lvl="0" indent="0" algn="just" rtl="1">
              <a:lnSpc>
                <a:spcPct val="110000"/>
              </a:lnSpc>
              <a:buSzPts val="1500"/>
              <a:buNone/>
            </a:pPr>
            <a:r>
              <a:rPr lang="he-IL" dirty="0" smtClean="0">
                <a:latin typeface="Arial"/>
                <a:ea typeface="Times New Roman"/>
                <a:cs typeface="David"/>
              </a:rPr>
              <a:t>4. וְהוֹצֵאתָ </a:t>
            </a:r>
            <a:r>
              <a:rPr lang="he-IL" dirty="0">
                <a:latin typeface="Arial"/>
                <a:ea typeface="Times New Roman"/>
                <a:cs typeface="David"/>
              </a:rPr>
              <a:t>לָהֶם מַיִם מִן-הַסֶּלַע </a:t>
            </a:r>
            <a:endParaRPr lang="en-US" sz="2000" dirty="0">
              <a:ea typeface="Calibri"/>
              <a:cs typeface="David"/>
            </a:endParaRPr>
          </a:p>
          <a:p>
            <a:pPr marL="0" lvl="0" indent="0" algn="just" rtl="1">
              <a:lnSpc>
                <a:spcPct val="110000"/>
              </a:lnSpc>
              <a:buSzPts val="1500"/>
              <a:buNone/>
            </a:pPr>
            <a:r>
              <a:rPr lang="he-IL" dirty="0" smtClean="0">
                <a:latin typeface="Arial"/>
                <a:ea typeface="Times New Roman"/>
                <a:cs typeface="David"/>
              </a:rPr>
              <a:t>5. וְהִשְׁקִיתָ </a:t>
            </a:r>
            <a:r>
              <a:rPr lang="he-IL" dirty="0">
                <a:latin typeface="Arial"/>
                <a:ea typeface="Times New Roman"/>
                <a:cs typeface="David"/>
              </a:rPr>
              <a:t>אֶת-הָעֵדָה וְאֶת-בְּעִירָם. </a:t>
            </a:r>
            <a:endParaRPr lang="en-US" sz="2000" dirty="0">
              <a:ea typeface="Calibri"/>
              <a:cs typeface="David"/>
            </a:endParaRPr>
          </a:p>
          <a:p>
            <a:pPr marL="0" indent="0" algn="just" rtl="1">
              <a:lnSpc>
                <a:spcPct val="110000"/>
              </a:lnSpc>
              <a:spcAft>
                <a:spcPts val="0"/>
              </a:spcAft>
              <a:buNone/>
            </a:pPr>
            <a:r>
              <a:rPr lang="he-IL" sz="1800" b="1" dirty="0">
                <a:ea typeface="Times New Roman"/>
              </a:rPr>
              <a:t> </a:t>
            </a:r>
            <a:endParaRPr lang="en-US" sz="2000" dirty="0">
              <a:ea typeface="Calibri"/>
              <a:cs typeface="Arial"/>
            </a:endParaRPr>
          </a:p>
          <a:p>
            <a:pPr marL="0" indent="0">
              <a:buNone/>
            </a:pPr>
            <a:endParaRPr lang="he-IL" dirty="0"/>
          </a:p>
        </p:txBody>
      </p:sp>
      <p:sp>
        <p:nvSpPr>
          <p:cNvPr id="4" name="Right Arrow Callout 3"/>
          <p:cNvSpPr/>
          <p:nvPr/>
        </p:nvSpPr>
        <p:spPr>
          <a:xfrm>
            <a:off x="228600" y="4191000"/>
            <a:ext cx="3733800" cy="1371600"/>
          </a:xfrm>
          <a:prstGeom prst="rightArrowCallout">
            <a:avLst>
              <a:gd name="adj1" fmla="val 25000"/>
              <a:gd name="adj2" fmla="val 25000"/>
              <a:gd name="adj3" fmla="val 25000"/>
              <a:gd name="adj4" fmla="val 86018"/>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Out of 3 and 4, one is superfluous – both get water out of the rock.</a:t>
            </a:r>
            <a:endParaRPr lang="he-IL" sz="2000" dirty="0"/>
          </a:p>
        </p:txBody>
      </p:sp>
    </p:spTree>
    <p:extLst>
      <p:ext uri="{BB962C8B-B14F-4D97-AF65-F5344CB8AC3E}">
        <p14:creationId xmlns:p14="http://schemas.microsoft.com/office/powerpoint/2010/main" val="369095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down)">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ipe(down)">
                                      <p:cBhvr>
                                        <p:cTn id="31" dur="5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wipe(down)">
                                      <p:cBhvr>
                                        <p:cTn id="36" dur="500"/>
                                        <p:tgtEl>
                                          <p:spTgt spid="3">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wipe(down)">
                                      <p:cBhvr>
                                        <p:cTn id="41" dur="500"/>
                                        <p:tgtEl>
                                          <p:spTgt spid="3">
                                            <p:txEl>
                                              <p:pRg st="7" end="7"/>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wipe(down)">
                                      <p:cBhvr>
                                        <p:cTn id="46" dur="500"/>
                                        <p:tgtEl>
                                          <p:spTgt spid="3">
                                            <p:txEl>
                                              <p:pRg st="8" end="8"/>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4"/>
                                        </p:tgtEl>
                                        <p:attrNameLst>
                                          <p:attrName>style.visibility</p:attrName>
                                        </p:attrNameLst>
                                      </p:cBhvr>
                                      <p:to>
                                        <p:strVal val="visible"/>
                                      </p:to>
                                    </p:set>
                                    <p:anim calcmode="lin" valueType="num">
                                      <p:cBhvr additive="base">
                                        <p:cTn id="51" dur="500" fill="hold"/>
                                        <p:tgtEl>
                                          <p:spTgt spid="4"/>
                                        </p:tgtEl>
                                        <p:attrNameLst>
                                          <p:attrName>ppt_x</p:attrName>
                                        </p:attrNameLst>
                                      </p:cBhvr>
                                      <p:tavLst>
                                        <p:tav tm="0">
                                          <p:val>
                                            <p:strVal val="0-#ppt_w/2"/>
                                          </p:val>
                                        </p:tav>
                                        <p:tav tm="100000">
                                          <p:val>
                                            <p:strVal val="#ppt_x"/>
                                          </p:val>
                                        </p:tav>
                                      </p:tavLst>
                                    </p:anim>
                                    <p:anim calcmode="lin" valueType="num">
                                      <p:cBhvr additive="base">
                                        <p:cTn id="52"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he-IL" sz="6000" b="1" dirty="0" smtClean="0">
                <a:solidFill>
                  <a:schemeClr val="accent2"/>
                </a:solidFill>
                <a:effectLst>
                  <a:outerShdw blurRad="38100" dist="38100" dir="2700000" algn="tl">
                    <a:srgbClr val="000000">
                      <a:alpha val="43137"/>
                    </a:srgbClr>
                  </a:outerShdw>
                </a:effectLst>
              </a:rPr>
              <a:t>במדבר פרק כ</a:t>
            </a:r>
            <a:br>
              <a:rPr lang="he-IL" sz="6000" b="1" dirty="0" smtClean="0">
                <a:solidFill>
                  <a:schemeClr val="accent2"/>
                </a:solidFill>
                <a:effectLst>
                  <a:outerShdw blurRad="38100" dist="38100" dir="2700000" algn="tl">
                    <a:srgbClr val="000000">
                      <a:alpha val="43137"/>
                    </a:srgbClr>
                  </a:outerShdw>
                </a:effectLst>
              </a:rPr>
            </a:br>
            <a:r>
              <a:rPr lang="en-GB" sz="6000" b="1" dirty="0" smtClean="0">
                <a:solidFill>
                  <a:schemeClr val="accent2"/>
                </a:solidFill>
                <a:effectLst>
                  <a:outerShdw blurRad="38100" dist="38100" dir="2700000" algn="tl">
                    <a:srgbClr val="000000">
                      <a:alpha val="43137"/>
                    </a:srgbClr>
                  </a:outerShdw>
                </a:effectLst>
              </a:rPr>
              <a:t>- What does Moshe do?</a:t>
            </a:r>
            <a:endParaRPr lang="he-IL" sz="60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1524000" y="1600200"/>
            <a:ext cx="2971800" cy="5029200"/>
          </a:xfrm>
        </p:spPr>
        <p:txBody>
          <a:bodyPr>
            <a:noAutofit/>
          </a:bodyPr>
          <a:lstStyle/>
          <a:p>
            <a:pPr marL="0" indent="0" algn="r" rtl="1">
              <a:lnSpc>
                <a:spcPct val="110000"/>
              </a:lnSpc>
              <a:spcAft>
                <a:spcPts val="0"/>
              </a:spcAft>
              <a:buNone/>
            </a:pPr>
            <a:r>
              <a:rPr lang="he-IL" sz="2200" b="1" dirty="0" smtClean="0">
                <a:latin typeface="Calibri" pitchFamily="34" charset="0"/>
                <a:ea typeface="Times New Roman"/>
                <a:cs typeface="David" pitchFamily="34" charset="-79"/>
              </a:rPr>
              <a:t>ט</a:t>
            </a:r>
            <a:r>
              <a:rPr lang="he-IL" sz="2200" b="1" dirty="0" smtClean="0">
                <a:solidFill>
                  <a:schemeClr val="accent6"/>
                </a:solidFill>
                <a:latin typeface="Calibri" pitchFamily="34" charset="0"/>
                <a:ea typeface="Times New Roman"/>
                <a:cs typeface="David" pitchFamily="34" charset="-79"/>
              </a:rPr>
              <a:t> </a:t>
            </a:r>
            <a:r>
              <a:rPr lang="he-IL" sz="2200" b="1" dirty="0">
                <a:solidFill>
                  <a:schemeClr val="accent6"/>
                </a:solidFill>
                <a:latin typeface="Calibri" pitchFamily="34" charset="0"/>
                <a:ea typeface="Times New Roman"/>
                <a:cs typeface="David" pitchFamily="34" charset="-79"/>
              </a:rPr>
              <a:t>וַיִּקַּח מֹשֶׁה אֶת-הַמַּטֶּה מִלִּפְנֵי יְהוָה כַּאֲשֶׁר צִוָּהוּ. </a:t>
            </a:r>
            <a:endParaRPr lang="he-IL" sz="2200" b="1" dirty="0" smtClean="0">
              <a:solidFill>
                <a:schemeClr val="accent6"/>
              </a:solidFill>
              <a:latin typeface="Calibri" pitchFamily="34" charset="0"/>
              <a:ea typeface="Times New Roman"/>
              <a:cs typeface="David" pitchFamily="34" charset="-79"/>
            </a:endParaRPr>
          </a:p>
          <a:p>
            <a:pPr marL="0" indent="0" algn="r" rtl="1">
              <a:lnSpc>
                <a:spcPct val="110000"/>
              </a:lnSpc>
              <a:spcAft>
                <a:spcPts val="0"/>
              </a:spcAft>
              <a:buNone/>
            </a:pPr>
            <a:r>
              <a:rPr lang="he-IL" sz="2200" b="1" dirty="0" smtClean="0">
                <a:latin typeface="Calibri" pitchFamily="34" charset="0"/>
                <a:ea typeface="Times New Roman"/>
                <a:cs typeface="David" pitchFamily="34" charset="-79"/>
              </a:rPr>
              <a:t>י</a:t>
            </a:r>
            <a:r>
              <a:rPr lang="he-IL" sz="2200" dirty="0" smtClean="0">
                <a:latin typeface="Calibri" pitchFamily="34" charset="0"/>
                <a:ea typeface="Times New Roman"/>
                <a:cs typeface="David" pitchFamily="34" charset="-79"/>
              </a:rPr>
              <a:t> </a:t>
            </a:r>
            <a:r>
              <a:rPr lang="he-IL" sz="2200" b="1" dirty="0">
                <a:solidFill>
                  <a:schemeClr val="accent5"/>
                </a:solidFill>
                <a:latin typeface="Calibri" pitchFamily="34" charset="0"/>
                <a:ea typeface="Times New Roman"/>
                <a:cs typeface="David" pitchFamily="34" charset="-79"/>
              </a:rPr>
              <a:t>וַיַּקְהִלוּ מֹשֶׁה וְאַהֲרֹן אֶת-הַקָּהָל אֶל-פְּנֵי הַסָּלַע </a:t>
            </a:r>
            <a:endParaRPr lang="en-GB" sz="2200" b="1" dirty="0" smtClean="0">
              <a:solidFill>
                <a:schemeClr val="accent5"/>
              </a:solidFill>
              <a:latin typeface="Calibri" pitchFamily="34" charset="0"/>
              <a:ea typeface="Times New Roman"/>
              <a:cs typeface="David" pitchFamily="34" charset="-79"/>
            </a:endParaRPr>
          </a:p>
          <a:p>
            <a:pPr marL="0" indent="0" algn="r" rtl="1">
              <a:lnSpc>
                <a:spcPct val="110000"/>
              </a:lnSpc>
              <a:spcAft>
                <a:spcPts val="0"/>
              </a:spcAft>
              <a:buNone/>
            </a:pPr>
            <a:r>
              <a:rPr lang="he-IL" sz="2200" b="1" dirty="0" smtClean="0">
                <a:solidFill>
                  <a:schemeClr val="accent4"/>
                </a:solidFill>
                <a:latin typeface="Calibri" pitchFamily="34" charset="0"/>
                <a:ea typeface="Times New Roman"/>
                <a:cs typeface="David" pitchFamily="34" charset="-79"/>
              </a:rPr>
              <a:t>וַיֹּאמֶר </a:t>
            </a:r>
            <a:r>
              <a:rPr lang="he-IL" sz="2200" b="1" dirty="0">
                <a:solidFill>
                  <a:schemeClr val="accent4"/>
                </a:solidFill>
                <a:latin typeface="Calibri" pitchFamily="34" charset="0"/>
                <a:ea typeface="Times New Roman"/>
                <a:cs typeface="David" pitchFamily="34" charset="-79"/>
              </a:rPr>
              <a:t>לָהֶם שִׁמְעוּ-נָא הַמֹּרִים הֲמִן-הַסֶּלַע הַזֶּה נוֹצִיא לָכֶם מָיִם.</a:t>
            </a:r>
            <a:endParaRPr lang="en-US" sz="2200" b="1" dirty="0">
              <a:solidFill>
                <a:schemeClr val="accent4"/>
              </a:solidFill>
              <a:latin typeface="Calibri" pitchFamily="34" charset="0"/>
              <a:ea typeface="Calibri"/>
              <a:cs typeface="David" pitchFamily="34" charset="-79"/>
            </a:endParaRPr>
          </a:p>
          <a:p>
            <a:pPr marL="0" indent="0" algn="r" rtl="1">
              <a:lnSpc>
                <a:spcPct val="110000"/>
              </a:lnSpc>
              <a:spcAft>
                <a:spcPts val="0"/>
              </a:spcAft>
              <a:buNone/>
            </a:pPr>
            <a:r>
              <a:rPr lang="he-IL" sz="2200" b="1" dirty="0" smtClean="0">
                <a:latin typeface="Calibri" pitchFamily="34" charset="0"/>
                <a:ea typeface="Times New Roman"/>
                <a:cs typeface="David" pitchFamily="34" charset="-79"/>
              </a:rPr>
              <a:t>יא</a:t>
            </a:r>
            <a:r>
              <a:rPr lang="he-IL" sz="2200" dirty="0" smtClean="0">
                <a:latin typeface="Calibri" pitchFamily="34" charset="0"/>
                <a:ea typeface="Times New Roman"/>
                <a:cs typeface="David" pitchFamily="34" charset="-79"/>
              </a:rPr>
              <a:t> </a:t>
            </a:r>
            <a:r>
              <a:rPr lang="he-IL" sz="2200" dirty="0">
                <a:latin typeface="Calibri" pitchFamily="34" charset="0"/>
                <a:ea typeface="Times New Roman"/>
                <a:cs typeface="David" pitchFamily="34" charset="-79"/>
              </a:rPr>
              <a:t>וַיָּרֶם מֹשֶׁה אֶת-יָדוֹ וַיַּךְ אֶת-הַסֶּלַע בְּמַטֵּהוּ פַּעֲמָיִם </a:t>
            </a:r>
            <a:endParaRPr lang="he-IL" sz="2200" dirty="0" smtClean="0">
              <a:latin typeface="Calibri" pitchFamily="34" charset="0"/>
              <a:ea typeface="Times New Roman"/>
              <a:cs typeface="David" pitchFamily="34" charset="-79"/>
            </a:endParaRPr>
          </a:p>
          <a:p>
            <a:pPr marL="0" indent="0" algn="r" rtl="1">
              <a:lnSpc>
                <a:spcPct val="110000"/>
              </a:lnSpc>
              <a:spcAft>
                <a:spcPts val="0"/>
              </a:spcAft>
              <a:buNone/>
            </a:pPr>
            <a:r>
              <a:rPr lang="he-IL" sz="2200" b="1" dirty="0" smtClean="0">
                <a:solidFill>
                  <a:schemeClr val="accent3"/>
                </a:solidFill>
                <a:latin typeface="Calibri" pitchFamily="34" charset="0"/>
                <a:ea typeface="Times New Roman"/>
                <a:cs typeface="David" pitchFamily="34" charset="-79"/>
              </a:rPr>
              <a:t>וַיֵּצְאוּ </a:t>
            </a:r>
            <a:r>
              <a:rPr lang="he-IL" sz="2200" b="1" dirty="0">
                <a:solidFill>
                  <a:schemeClr val="accent3"/>
                </a:solidFill>
                <a:latin typeface="Calibri" pitchFamily="34" charset="0"/>
                <a:ea typeface="Times New Roman"/>
                <a:cs typeface="David" pitchFamily="34" charset="-79"/>
              </a:rPr>
              <a:t>מַיִם רַבִּים </a:t>
            </a:r>
            <a:endParaRPr lang="he-IL" sz="2200" b="1" dirty="0" smtClean="0">
              <a:solidFill>
                <a:schemeClr val="accent3"/>
              </a:solidFill>
              <a:latin typeface="Calibri" pitchFamily="34" charset="0"/>
              <a:ea typeface="Times New Roman"/>
              <a:cs typeface="David" pitchFamily="34" charset="-79"/>
            </a:endParaRPr>
          </a:p>
          <a:p>
            <a:pPr marL="0" indent="0" algn="r" rtl="1">
              <a:lnSpc>
                <a:spcPct val="110000"/>
              </a:lnSpc>
              <a:spcAft>
                <a:spcPts val="0"/>
              </a:spcAft>
              <a:buNone/>
            </a:pPr>
            <a:endParaRPr lang="he-IL" sz="2200" b="1" dirty="0" smtClean="0">
              <a:solidFill>
                <a:schemeClr val="accent1"/>
              </a:solidFill>
              <a:latin typeface="Calibri" pitchFamily="34" charset="0"/>
              <a:ea typeface="Times New Roman"/>
              <a:cs typeface="David" pitchFamily="34" charset="-79"/>
            </a:endParaRPr>
          </a:p>
          <a:p>
            <a:pPr marL="0" indent="0" algn="r" rtl="1">
              <a:lnSpc>
                <a:spcPct val="110000"/>
              </a:lnSpc>
              <a:spcAft>
                <a:spcPts val="0"/>
              </a:spcAft>
              <a:buNone/>
            </a:pPr>
            <a:r>
              <a:rPr lang="he-IL" sz="2200" b="1" dirty="0" smtClean="0">
                <a:solidFill>
                  <a:schemeClr val="accent1"/>
                </a:solidFill>
                <a:latin typeface="Calibri" pitchFamily="34" charset="0"/>
                <a:ea typeface="Times New Roman"/>
                <a:cs typeface="David" pitchFamily="34" charset="-79"/>
              </a:rPr>
              <a:t>וַתֵּשְׁתְּ </a:t>
            </a:r>
            <a:r>
              <a:rPr lang="he-IL" sz="2200" b="1" dirty="0">
                <a:solidFill>
                  <a:schemeClr val="accent1"/>
                </a:solidFill>
                <a:latin typeface="Calibri" pitchFamily="34" charset="0"/>
                <a:ea typeface="Times New Roman"/>
                <a:cs typeface="David" pitchFamily="34" charset="-79"/>
              </a:rPr>
              <a:t>הָעֵדָה </a:t>
            </a:r>
            <a:r>
              <a:rPr lang="he-IL" sz="2200" b="1" dirty="0" smtClean="0">
                <a:solidFill>
                  <a:schemeClr val="accent1"/>
                </a:solidFill>
                <a:latin typeface="Calibri" pitchFamily="34" charset="0"/>
                <a:ea typeface="Times New Roman"/>
                <a:cs typeface="David" pitchFamily="34" charset="-79"/>
              </a:rPr>
              <a:t>וּבְעִירָם.</a:t>
            </a:r>
            <a:endParaRPr lang="he-IL" sz="2200" dirty="0">
              <a:latin typeface="Calibri" pitchFamily="34" charset="0"/>
              <a:cs typeface="David" pitchFamily="34" charset="-79"/>
            </a:endParaRPr>
          </a:p>
        </p:txBody>
      </p:sp>
      <p:sp>
        <p:nvSpPr>
          <p:cNvPr id="5" name="Content Placeholder 4"/>
          <p:cNvSpPr>
            <a:spLocks noGrp="1"/>
          </p:cNvSpPr>
          <p:nvPr>
            <p:ph sz="half" idx="2"/>
          </p:nvPr>
        </p:nvSpPr>
        <p:spPr>
          <a:xfrm>
            <a:off x="5562600" y="1600200"/>
            <a:ext cx="3429000" cy="4525963"/>
          </a:xfrm>
        </p:spPr>
        <p:txBody>
          <a:bodyPr>
            <a:noAutofit/>
          </a:bodyPr>
          <a:lstStyle/>
          <a:p>
            <a:pPr marL="457200" lvl="0" indent="-457200" algn="r" rtl="1">
              <a:lnSpc>
                <a:spcPct val="110000"/>
              </a:lnSpc>
              <a:buSzPts val="1500"/>
              <a:buAutoNum type="arabicPeriod"/>
            </a:pPr>
            <a:r>
              <a:rPr lang="he-IL" sz="2200" b="1" dirty="0" smtClean="0">
                <a:solidFill>
                  <a:schemeClr val="accent6"/>
                </a:solidFill>
                <a:latin typeface="Arial"/>
                <a:ea typeface="Times New Roman"/>
                <a:cs typeface="David"/>
              </a:rPr>
              <a:t>קַח אֶת-הַמַּטֶּה</a:t>
            </a:r>
          </a:p>
          <a:p>
            <a:pPr marL="0" lvl="0" indent="0" algn="r" rtl="1">
              <a:lnSpc>
                <a:spcPct val="110000"/>
              </a:lnSpc>
              <a:buSzPts val="1500"/>
              <a:buNone/>
            </a:pPr>
            <a:r>
              <a:rPr lang="he-IL" sz="2200" b="1" dirty="0" smtClean="0">
                <a:solidFill>
                  <a:schemeClr val="accent6"/>
                </a:solidFill>
                <a:latin typeface="Arial"/>
                <a:ea typeface="Times New Roman"/>
                <a:cs typeface="David"/>
              </a:rPr>
              <a:t> </a:t>
            </a:r>
            <a:endParaRPr lang="en-US" sz="2200" b="1" dirty="0">
              <a:solidFill>
                <a:schemeClr val="accent6"/>
              </a:solidFill>
              <a:ea typeface="Calibri"/>
              <a:cs typeface="David"/>
            </a:endParaRPr>
          </a:p>
          <a:p>
            <a:pPr marL="0" lvl="0" indent="0" algn="r" rtl="1">
              <a:lnSpc>
                <a:spcPct val="110000"/>
              </a:lnSpc>
              <a:buSzPts val="1500"/>
              <a:buNone/>
            </a:pPr>
            <a:r>
              <a:rPr lang="he-IL" sz="2200" b="1" dirty="0" smtClean="0">
                <a:solidFill>
                  <a:schemeClr val="accent5"/>
                </a:solidFill>
                <a:latin typeface="Arial"/>
                <a:ea typeface="Times New Roman"/>
                <a:cs typeface="David"/>
              </a:rPr>
              <a:t>2. וְהַקְהֵל </a:t>
            </a:r>
            <a:r>
              <a:rPr lang="he-IL" sz="2200" b="1" dirty="0">
                <a:solidFill>
                  <a:schemeClr val="accent5"/>
                </a:solidFill>
                <a:latin typeface="Arial"/>
                <a:ea typeface="Times New Roman"/>
                <a:cs typeface="David"/>
              </a:rPr>
              <a:t>אֶת-הָעֵדָה אַתָּה וְאַהֲרֹן </a:t>
            </a:r>
            <a:r>
              <a:rPr lang="he-IL" sz="2200" b="1" dirty="0" smtClean="0">
                <a:solidFill>
                  <a:schemeClr val="accent5"/>
                </a:solidFill>
                <a:latin typeface="Arial"/>
                <a:ea typeface="Times New Roman"/>
                <a:cs typeface="David"/>
              </a:rPr>
              <a:t>אָחִיךָ </a:t>
            </a:r>
          </a:p>
          <a:p>
            <a:pPr marL="0" lvl="0" indent="0" algn="r" rtl="1">
              <a:lnSpc>
                <a:spcPct val="110000"/>
              </a:lnSpc>
              <a:buSzPts val="1500"/>
              <a:buNone/>
            </a:pPr>
            <a:endParaRPr lang="en-US" sz="2200" b="1" dirty="0">
              <a:solidFill>
                <a:schemeClr val="accent5"/>
              </a:solidFill>
              <a:ea typeface="Calibri"/>
              <a:cs typeface="David"/>
            </a:endParaRPr>
          </a:p>
          <a:p>
            <a:pPr marL="0" lvl="0" indent="0" algn="r" rtl="1">
              <a:lnSpc>
                <a:spcPct val="110000"/>
              </a:lnSpc>
              <a:buSzPts val="1500"/>
              <a:buNone/>
            </a:pPr>
            <a:r>
              <a:rPr lang="he-IL" sz="2200" b="1" dirty="0" smtClean="0">
                <a:solidFill>
                  <a:schemeClr val="accent4"/>
                </a:solidFill>
                <a:latin typeface="Arial"/>
                <a:ea typeface="Times New Roman"/>
                <a:cs typeface="David"/>
              </a:rPr>
              <a:t>3. </a:t>
            </a:r>
            <a:r>
              <a:rPr lang="he-IL" sz="2200" b="1" dirty="0">
                <a:solidFill>
                  <a:schemeClr val="accent4"/>
                </a:solidFill>
                <a:latin typeface="Arial"/>
                <a:ea typeface="Times New Roman"/>
                <a:cs typeface="David"/>
              </a:rPr>
              <a:t>וְדִבַּרְתֶּם אֶל-הַסֶּלַע לְעֵינֵיהֶם וְנָתַן </a:t>
            </a:r>
            <a:r>
              <a:rPr lang="he-IL" sz="2200" b="1" dirty="0" smtClean="0">
                <a:solidFill>
                  <a:schemeClr val="accent4"/>
                </a:solidFill>
                <a:latin typeface="Arial"/>
                <a:ea typeface="Times New Roman"/>
                <a:cs typeface="David"/>
              </a:rPr>
              <a:t>מֵימָיו</a:t>
            </a:r>
          </a:p>
          <a:p>
            <a:pPr marL="0" lvl="0" indent="0" algn="r" rtl="1">
              <a:lnSpc>
                <a:spcPct val="110000"/>
              </a:lnSpc>
              <a:buSzPts val="1500"/>
              <a:buNone/>
            </a:pPr>
            <a:endParaRPr lang="he-IL" sz="2200" b="1" dirty="0">
              <a:latin typeface="Arial"/>
              <a:ea typeface="Times New Roman"/>
              <a:cs typeface="David"/>
            </a:endParaRPr>
          </a:p>
          <a:p>
            <a:pPr marL="0" lvl="0" indent="0" algn="r" rtl="1">
              <a:lnSpc>
                <a:spcPct val="110000"/>
              </a:lnSpc>
              <a:buSzPts val="1500"/>
              <a:buNone/>
            </a:pPr>
            <a:r>
              <a:rPr lang="he-IL" sz="2200" b="1" dirty="0">
                <a:solidFill>
                  <a:schemeClr val="accent3"/>
                </a:solidFill>
                <a:latin typeface="Arial"/>
                <a:ea typeface="Times New Roman"/>
                <a:cs typeface="David"/>
              </a:rPr>
              <a:t>4. וְהוֹצֵאתָ לָהֶם מַיִם מִן-הַסֶּלַע </a:t>
            </a:r>
            <a:endParaRPr lang="he-IL" sz="2200" b="1" dirty="0" smtClean="0">
              <a:solidFill>
                <a:schemeClr val="accent3"/>
              </a:solidFill>
              <a:latin typeface="Arial"/>
              <a:ea typeface="Times New Roman"/>
              <a:cs typeface="David"/>
            </a:endParaRPr>
          </a:p>
          <a:p>
            <a:pPr marL="0" lvl="0" indent="0" algn="r" rtl="1">
              <a:lnSpc>
                <a:spcPct val="110000"/>
              </a:lnSpc>
              <a:buSzPts val="1500"/>
              <a:buNone/>
            </a:pPr>
            <a:endParaRPr lang="en-US" sz="2200" dirty="0">
              <a:ea typeface="Calibri"/>
              <a:cs typeface="David"/>
            </a:endParaRPr>
          </a:p>
          <a:p>
            <a:pPr marL="0" lvl="0" indent="0" algn="r" rtl="1">
              <a:lnSpc>
                <a:spcPct val="110000"/>
              </a:lnSpc>
              <a:buSzPts val="1500"/>
              <a:buNone/>
            </a:pPr>
            <a:r>
              <a:rPr lang="he-IL" sz="2200" b="1" dirty="0">
                <a:solidFill>
                  <a:schemeClr val="accent1"/>
                </a:solidFill>
                <a:latin typeface="Arial"/>
                <a:ea typeface="Times New Roman"/>
                <a:cs typeface="David"/>
              </a:rPr>
              <a:t>5. וְהִשְׁקִיתָ אֶת-הָעֵדָה וְאֶת-בְּעִירָם. </a:t>
            </a:r>
            <a:endParaRPr lang="en-US" sz="2200" b="1" dirty="0">
              <a:solidFill>
                <a:schemeClr val="accent1"/>
              </a:solidFill>
              <a:ea typeface="Calibri"/>
              <a:cs typeface="David"/>
            </a:endParaRPr>
          </a:p>
          <a:p>
            <a:pPr marL="0" indent="0" algn="r" rtl="1">
              <a:buNone/>
            </a:pPr>
            <a:endParaRPr lang="he-IL" sz="2200" dirty="0"/>
          </a:p>
        </p:txBody>
      </p:sp>
      <p:sp>
        <p:nvSpPr>
          <p:cNvPr id="6" name="Equal 5"/>
          <p:cNvSpPr/>
          <p:nvPr/>
        </p:nvSpPr>
        <p:spPr>
          <a:xfrm>
            <a:off x="4419600" y="1752600"/>
            <a:ext cx="1828800" cy="304800"/>
          </a:xfrm>
          <a:prstGeom prst="mathEqual">
            <a:avLst/>
          </a:prstGeom>
        </p:spPr>
        <p:style>
          <a:lnRef idx="0">
            <a:schemeClr val="accent6"/>
          </a:lnRef>
          <a:fillRef idx="3">
            <a:schemeClr val="accent6"/>
          </a:fillRef>
          <a:effectRef idx="3">
            <a:schemeClr val="accent6"/>
          </a:effectRef>
          <a:fontRef idx="minor">
            <a:schemeClr val="lt1"/>
          </a:fontRef>
        </p:style>
        <p:txBody>
          <a:bodyPr rtlCol="1" anchor="ctr"/>
          <a:lstStyle/>
          <a:p>
            <a:pPr algn="ctr"/>
            <a:endParaRPr lang="he-IL">
              <a:solidFill>
                <a:schemeClr val="accent6"/>
              </a:solidFill>
            </a:endParaRPr>
          </a:p>
        </p:txBody>
      </p:sp>
      <p:sp>
        <p:nvSpPr>
          <p:cNvPr id="7" name="Equal 6"/>
          <p:cNvSpPr/>
          <p:nvPr/>
        </p:nvSpPr>
        <p:spPr>
          <a:xfrm>
            <a:off x="4506532" y="2667000"/>
            <a:ext cx="1132268" cy="304800"/>
          </a:xfrm>
          <a:prstGeom prst="mathEqual">
            <a:avLst/>
          </a:prstGeom>
        </p:spPr>
        <p:style>
          <a:lnRef idx="0">
            <a:schemeClr val="accent5"/>
          </a:lnRef>
          <a:fillRef idx="3">
            <a:schemeClr val="accent5"/>
          </a:fillRef>
          <a:effectRef idx="3">
            <a:schemeClr val="accent5"/>
          </a:effectRef>
          <a:fontRef idx="minor">
            <a:schemeClr val="lt1"/>
          </a:fontRef>
        </p:style>
        <p:txBody>
          <a:bodyPr rtlCol="1" anchor="ctr"/>
          <a:lstStyle/>
          <a:p>
            <a:pPr algn="ctr"/>
            <a:endParaRPr lang="he-IL">
              <a:solidFill>
                <a:schemeClr val="accent6"/>
              </a:solidFill>
            </a:endParaRPr>
          </a:p>
        </p:txBody>
      </p:sp>
      <p:sp>
        <p:nvSpPr>
          <p:cNvPr id="8" name="Equal 7"/>
          <p:cNvSpPr/>
          <p:nvPr/>
        </p:nvSpPr>
        <p:spPr>
          <a:xfrm>
            <a:off x="4577902" y="5257800"/>
            <a:ext cx="1143000" cy="304800"/>
          </a:xfrm>
          <a:prstGeom prst="mathEqual">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he-IL">
              <a:solidFill>
                <a:schemeClr val="accent6"/>
              </a:solidFill>
            </a:endParaRPr>
          </a:p>
        </p:txBody>
      </p:sp>
      <p:sp>
        <p:nvSpPr>
          <p:cNvPr id="9" name="Equal 8"/>
          <p:cNvSpPr/>
          <p:nvPr/>
        </p:nvSpPr>
        <p:spPr>
          <a:xfrm>
            <a:off x="4577902" y="6172200"/>
            <a:ext cx="1143000" cy="304800"/>
          </a:xfrm>
          <a:prstGeom prst="mathEqual">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he-IL">
              <a:solidFill>
                <a:schemeClr val="accent6"/>
              </a:solidFill>
            </a:endParaRPr>
          </a:p>
        </p:txBody>
      </p:sp>
      <p:sp>
        <p:nvSpPr>
          <p:cNvPr id="11" name="Equal 10"/>
          <p:cNvSpPr/>
          <p:nvPr/>
        </p:nvSpPr>
        <p:spPr>
          <a:xfrm>
            <a:off x="4506532" y="3781291"/>
            <a:ext cx="1214370" cy="409709"/>
          </a:xfrm>
          <a:prstGeom prst="mathEqual">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he-IL">
              <a:solidFill>
                <a:schemeClr val="tx1"/>
              </a:solidFill>
            </a:endParaRPr>
          </a:p>
        </p:txBody>
      </p:sp>
      <p:sp>
        <p:nvSpPr>
          <p:cNvPr id="10" name="Right Arrow Callout 9"/>
          <p:cNvSpPr/>
          <p:nvPr/>
        </p:nvSpPr>
        <p:spPr>
          <a:xfrm>
            <a:off x="152400" y="2819400"/>
            <a:ext cx="1676400" cy="1923782"/>
          </a:xfrm>
          <a:prstGeom prst="rightArrowCallout">
            <a:avLst>
              <a:gd name="adj1" fmla="val 25000"/>
              <a:gd name="adj2" fmla="val 25000"/>
              <a:gd name="adj3" fmla="val 13476"/>
              <a:gd name="adj4" fmla="val 78805"/>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Moshe spoke to the people about the rock</a:t>
            </a:r>
            <a:endParaRPr lang="he-IL" sz="2000" dirty="0"/>
          </a:p>
        </p:txBody>
      </p:sp>
      <p:sp>
        <p:nvSpPr>
          <p:cNvPr id="12" name="Rectangle 11"/>
          <p:cNvSpPr/>
          <p:nvPr/>
        </p:nvSpPr>
        <p:spPr>
          <a:xfrm>
            <a:off x="4784883" y="3276600"/>
            <a:ext cx="701517" cy="1323439"/>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GB" sz="8000" b="1" cap="none" spc="0" dirty="0" smtClean="0">
                <a:ln>
                  <a:prstDash val="solid"/>
                </a:ln>
                <a:solidFill>
                  <a:schemeClr val="accent4"/>
                </a:solidFill>
                <a:effectLst>
                  <a:outerShdw blurRad="88000" dist="50800" dir="5040000" algn="tl">
                    <a:schemeClr val="accent4">
                      <a:tint val="80000"/>
                      <a:satMod val="250000"/>
                      <a:alpha val="45000"/>
                    </a:schemeClr>
                  </a:outerShdw>
                </a:effectLst>
              </a:rPr>
              <a:t>?</a:t>
            </a:r>
            <a:endParaRPr lang="en-US" sz="8000" b="1" cap="none" spc="0" dirty="0">
              <a:ln>
                <a:prstDash val="solid"/>
              </a:ln>
              <a:solidFill>
                <a:schemeClr val="accent4"/>
              </a:soli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3674303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righ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righ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right)">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right)">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wipe(right)">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wipe(right)">
                                      <p:cBhvr>
                                        <p:cTn id="32" dur="500"/>
                                        <p:tgtEl>
                                          <p:spTgt spid="5">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Effect transition="in" filter="wipe(right)">
                                      <p:cBhvr>
                                        <p:cTn id="37" dur="5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37"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arn(outVertical)">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3">
                                            <p:txEl>
                                              <p:pRg st="1" end="1"/>
                                            </p:txEl>
                                          </p:spTgt>
                                        </p:tgtEl>
                                        <p:attrNameLst>
                                          <p:attrName>style.visibility</p:attrName>
                                        </p:attrNameLst>
                                      </p:cBhvr>
                                      <p:to>
                                        <p:strVal val="visible"/>
                                      </p:to>
                                    </p:set>
                                    <p:animEffect transition="in" filter="wipe(right)">
                                      <p:cBhvr>
                                        <p:cTn id="47" dur="500"/>
                                        <p:tgtEl>
                                          <p:spTgt spid="3">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37"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barn(outVertical)">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2" fill="hold" grpId="0" nodeType="clickEffect">
                                  <p:stCondLst>
                                    <p:cond delay="0"/>
                                  </p:stCondLst>
                                  <p:childTnLst>
                                    <p:set>
                                      <p:cBhvr>
                                        <p:cTn id="56" dur="1" fill="hold">
                                          <p:stCondLst>
                                            <p:cond delay="0"/>
                                          </p:stCondLst>
                                        </p:cTn>
                                        <p:tgtEl>
                                          <p:spTgt spid="3">
                                            <p:txEl>
                                              <p:pRg st="2" end="2"/>
                                            </p:txEl>
                                          </p:spTgt>
                                        </p:tgtEl>
                                        <p:attrNameLst>
                                          <p:attrName>style.visibility</p:attrName>
                                        </p:attrNameLst>
                                      </p:cBhvr>
                                      <p:to>
                                        <p:strVal val="visible"/>
                                      </p:to>
                                    </p:set>
                                    <p:animEffect transition="in" filter="wipe(right)">
                                      <p:cBhvr>
                                        <p:cTn id="57" dur="500"/>
                                        <p:tgtEl>
                                          <p:spTgt spid="3">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37" fill="hold" grpId="0"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barn(outVertical)">
                                      <p:cBhvr>
                                        <p:cTn id="62" dur="500"/>
                                        <p:tgtEl>
                                          <p:spTgt spid="11"/>
                                        </p:tgtEl>
                                      </p:cBhvr>
                                    </p:animEffect>
                                  </p:childTnLst>
                                </p:cTn>
                              </p:par>
                              <p:par>
                                <p:cTn id="63" presetID="21" presetClass="entr" presetSubtype="8" fill="hold" grpId="0" nodeType="withEffect">
                                  <p:stCondLst>
                                    <p:cond delay="0"/>
                                  </p:stCondLst>
                                  <p:childTnLst>
                                    <p:set>
                                      <p:cBhvr>
                                        <p:cTn id="64" dur="1" fill="hold">
                                          <p:stCondLst>
                                            <p:cond delay="0"/>
                                          </p:stCondLst>
                                        </p:cTn>
                                        <p:tgtEl>
                                          <p:spTgt spid="12"/>
                                        </p:tgtEl>
                                        <p:attrNameLst>
                                          <p:attrName>style.visibility</p:attrName>
                                        </p:attrNameLst>
                                      </p:cBhvr>
                                      <p:to>
                                        <p:strVal val="visible"/>
                                      </p:to>
                                    </p:set>
                                    <p:animEffect transition="in" filter="wheel(8)">
                                      <p:cBhvr>
                                        <p:cTn id="65" dur="2000"/>
                                        <p:tgtEl>
                                          <p:spTgt spid="12"/>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8" fill="hold" grpId="0" nodeType="clickEffect">
                                  <p:stCondLst>
                                    <p:cond delay="0"/>
                                  </p:stCondLst>
                                  <p:childTnLst>
                                    <p:set>
                                      <p:cBhvr>
                                        <p:cTn id="69" dur="1" fill="hold">
                                          <p:stCondLst>
                                            <p:cond delay="0"/>
                                          </p:stCondLst>
                                        </p:cTn>
                                        <p:tgtEl>
                                          <p:spTgt spid="10"/>
                                        </p:tgtEl>
                                        <p:attrNameLst>
                                          <p:attrName>style.visibility</p:attrName>
                                        </p:attrNameLst>
                                      </p:cBhvr>
                                      <p:to>
                                        <p:strVal val="visible"/>
                                      </p:to>
                                    </p:set>
                                    <p:anim calcmode="lin" valueType="num">
                                      <p:cBhvr additive="base">
                                        <p:cTn id="70" dur="500" fill="hold"/>
                                        <p:tgtEl>
                                          <p:spTgt spid="10"/>
                                        </p:tgtEl>
                                        <p:attrNameLst>
                                          <p:attrName>ppt_x</p:attrName>
                                        </p:attrNameLst>
                                      </p:cBhvr>
                                      <p:tavLst>
                                        <p:tav tm="0">
                                          <p:val>
                                            <p:strVal val="0-#ppt_w/2"/>
                                          </p:val>
                                        </p:tav>
                                        <p:tav tm="100000">
                                          <p:val>
                                            <p:strVal val="#ppt_x"/>
                                          </p:val>
                                        </p:tav>
                                      </p:tavLst>
                                    </p:anim>
                                    <p:anim calcmode="lin" valueType="num">
                                      <p:cBhvr additive="base">
                                        <p:cTn id="71"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2" presetClass="entr" presetSubtype="2" fill="hold" grpId="0" nodeType="clickEffect">
                                  <p:stCondLst>
                                    <p:cond delay="0"/>
                                  </p:stCondLst>
                                  <p:childTnLst>
                                    <p:set>
                                      <p:cBhvr>
                                        <p:cTn id="75" dur="1" fill="hold">
                                          <p:stCondLst>
                                            <p:cond delay="0"/>
                                          </p:stCondLst>
                                        </p:cTn>
                                        <p:tgtEl>
                                          <p:spTgt spid="3">
                                            <p:txEl>
                                              <p:pRg st="3" end="3"/>
                                            </p:txEl>
                                          </p:spTgt>
                                        </p:tgtEl>
                                        <p:attrNameLst>
                                          <p:attrName>style.visibility</p:attrName>
                                        </p:attrNameLst>
                                      </p:cBhvr>
                                      <p:to>
                                        <p:strVal val="visible"/>
                                      </p:to>
                                    </p:set>
                                    <p:animEffect transition="in" filter="wipe(right)">
                                      <p:cBhvr>
                                        <p:cTn id="76" dur="500"/>
                                        <p:tgtEl>
                                          <p:spTgt spid="3">
                                            <p:txEl>
                                              <p:pRg st="3" end="3"/>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2" fill="hold" grpId="0" nodeType="clickEffect">
                                  <p:stCondLst>
                                    <p:cond delay="0"/>
                                  </p:stCondLst>
                                  <p:childTnLst>
                                    <p:set>
                                      <p:cBhvr>
                                        <p:cTn id="80" dur="1" fill="hold">
                                          <p:stCondLst>
                                            <p:cond delay="0"/>
                                          </p:stCondLst>
                                        </p:cTn>
                                        <p:tgtEl>
                                          <p:spTgt spid="3">
                                            <p:txEl>
                                              <p:pRg st="4" end="4"/>
                                            </p:txEl>
                                          </p:spTgt>
                                        </p:tgtEl>
                                        <p:attrNameLst>
                                          <p:attrName>style.visibility</p:attrName>
                                        </p:attrNameLst>
                                      </p:cBhvr>
                                      <p:to>
                                        <p:strVal val="visible"/>
                                      </p:to>
                                    </p:set>
                                    <p:animEffect transition="in" filter="wipe(right)">
                                      <p:cBhvr>
                                        <p:cTn id="81" dur="500"/>
                                        <p:tgtEl>
                                          <p:spTgt spid="3">
                                            <p:txEl>
                                              <p:pRg st="4" end="4"/>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16" presetClass="entr" presetSubtype="37" fill="hold" grpId="0" nodeType="clickEffect">
                                  <p:stCondLst>
                                    <p:cond delay="0"/>
                                  </p:stCondLst>
                                  <p:childTnLst>
                                    <p:set>
                                      <p:cBhvr>
                                        <p:cTn id="85" dur="1" fill="hold">
                                          <p:stCondLst>
                                            <p:cond delay="0"/>
                                          </p:stCondLst>
                                        </p:cTn>
                                        <p:tgtEl>
                                          <p:spTgt spid="8"/>
                                        </p:tgtEl>
                                        <p:attrNameLst>
                                          <p:attrName>style.visibility</p:attrName>
                                        </p:attrNameLst>
                                      </p:cBhvr>
                                      <p:to>
                                        <p:strVal val="visible"/>
                                      </p:to>
                                    </p:set>
                                    <p:animEffect transition="in" filter="barn(outVertical)">
                                      <p:cBhvr>
                                        <p:cTn id="86" dur="500"/>
                                        <p:tgtEl>
                                          <p:spTgt spid="8"/>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2" fill="hold" grpId="0" nodeType="clickEffect">
                                  <p:stCondLst>
                                    <p:cond delay="0"/>
                                  </p:stCondLst>
                                  <p:childTnLst>
                                    <p:set>
                                      <p:cBhvr>
                                        <p:cTn id="90" dur="1" fill="hold">
                                          <p:stCondLst>
                                            <p:cond delay="0"/>
                                          </p:stCondLst>
                                        </p:cTn>
                                        <p:tgtEl>
                                          <p:spTgt spid="3">
                                            <p:txEl>
                                              <p:pRg st="6" end="6"/>
                                            </p:txEl>
                                          </p:spTgt>
                                        </p:tgtEl>
                                        <p:attrNameLst>
                                          <p:attrName>style.visibility</p:attrName>
                                        </p:attrNameLst>
                                      </p:cBhvr>
                                      <p:to>
                                        <p:strVal val="visible"/>
                                      </p:to>
                                    </p:set>
                                    <p:animEffect transition="in" filter="wipe(right)">
                                      <p:cBhvr>
                                        <p:cTn id="91" dur="500"/>
                                        <p:tgtEl>
                                          <p:spTgt spid="3">
                                            <p:txEl>
                                              <p:pRg st="6" end="6"/>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16" presetClass="entr" presetSubtype="37" fill="hold" grpId="0" nodeType="clickEffect">
                                  <p:stCondLst>
                                    <p:cond delay="0"/>
                                  </p:stCondLst>
                                  <p:childTnLst>
                                    <p:set>
                                      <p:cBhvr>
                                        <p:cTn id="95" dur="1" fill="hold">
                                          <p:stCondLst>
                                            <p:cond delay="0"/>
                                          </p:stCondLst>
                                        </p:cTn>
                                        <p:tgtEl>
                                          <p:spTgt spid="9"/>
                                        </p:tgtEl>
                                        <p:attrNameLst>
                                          <p:attrName>style.visibility</p:attrName>
                                        </p:attrNameLst>
                                      </p:cBhvr>
                                      <p:to>
                                        <p:strVal val="visible"/>
                                      </p:to>
                                    </p:set>
                                    <p:animEffect transition="in" filter="barn(outVertical)">
                                      <p:cBhvr>
                                        <p:cTn id="9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uiExpand="1" build="p"/>
      <p:bldP spid="6" grpId="0" animBg="1"/>
      <p:bldP spid="7" grpId="0" animBg="1"/>
      <p:bldP spid="8" grpId="0" animBg="1"/>
      <p:bldP spid="9" grpId="0" animBg="1"/>
      <p:bldP spid="11" grpId="0" animBg="1"/>
      <p:bldP spid="10" grpId="0" animBg="1"/>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he-IL" sz="6000" b="1" dirty="0" smtClean="0">
                <a:solidFill>
                  <a:schemeClr val="accent2"/>
                </a:solidFill>
                <a:effectLst>
                  <a:outerShdw blurRad="38100" dist="38100" dir="2700000" algn="tl">
                    <a:srgbClr val="000000">
                      <a:alpha val="43137"/>
                    </a:srgbClr>
                  </a:outerShdw>
                </a:effectLst>
              </a:rPr>
              <a:t>במדבר פרק כ</a:t>
            </a:r>
            <a:br>
              <a:rPr lang="he-IL" sz="6000" b="1" dirty="0" smtClean="0">
                <a:solidFill>
                  <a:schemeClr val="accent2"/>
                </a:solidFill>
                <a:effectLst>
                  <a:outerShdw blurRad="38100" dist="38100" dir="2700000" algn="tl">
                    <a:srgbClr val="000000">
                      <a:alpha val="43137"/>
                    </a:srgbClr>
                  </a:outerShdw>
                </a:effectLst>
              </a:rPr>
            </a:br>
            <a:r>
              <a:rPr lang="en-GB" sz="4900" b="1" dirty="0" smtClean="0">
                <a:solidFill>
                  <a:schemeClr val="accent2"/>
                </a:solidFill>
                <a:effectLst>
                  <a:outerShdw blurRad="38100" dist="38100" dir="2700000" algn="tl">
                    <a:srgbClr val="000000">
                      <a:alpha val="43137"/>
                    </a:srgbClr>
                  </a:outerShdw>
                </a:effectLst>
              </a:rPr>
              <a:t>- What is the Punishment?</a:t>
            </a:r>
            <a:endParaRPr lang="he-IL" sz="49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752600"/>
            <a:ext cx="8839200" cy="4876800"/>
          </a:xfrm>
        </p:spPr>
        <p:txBody>
          <a:bodyPr>
            <a:noAutofit/>
          </a:bodyPr>
          <a:lstStyle/>
          <a:p>
            <a:pPr marL="0" indent="0" algn="just" rtl="1">
              <a:lnSpc>
                <a:spcPct val="110000"/>
              </a:lnSpc>
              <a:spcAft>
                <a:spcPts val="0"/>
              </a:spcAft>
              <a:buNone/>
            </a:pPr>
            <a:r>
              <a:rPr lang="he-IL" sz="2400" b="1" dirty="0" smtClean="0">
                <a:latin typeface="Calibri" pitchFamily="34" charset="0"/>
                <a:ea typeface="Times New Roman"/>
                <a:cs typeface="David" pitchFamily="34" charset="-79"/>
              </a:rPr>
              <a:t>יב</a:t>
            </a:r>
            <a:r>
              <a:rPr lang="he-IL" sz="2400" dirty="0" smtClean="0">
                <a:latin typeface="Calibri" pitchFamily="34" charset="0"/>
                <a:ea typeface="Times New Roman"/>
                <a:cs typeface="David" pitchFamily="34" charset="-79"/>
              </a:rPr>
              <a:t> </a:t>
            </a:r>
            <a:r>
              <a:rPr lang="he-IL" sz="2400" dirty="0">
                <a:latin typeface="Calibri" pitchFamily="34" charset="0"/>
                <a:ea typeface="Times New Roman"/>
                <a:cs typeface="David" pitchFamily="34" charset="-79"/>
              </a:rPr>
              <a:t>וַיֹּאמֶר יְהוָה אֶל-מֹשֶׁה וְאֶל-אַהֲרֹן יַעַן </a:t>
            </a:r>
            <a:r>
              <a:rPr lang="he-IL" sz="2400" b="1" dirty="0">
                <a:solidFill>
                  <a:schemeClr val="accent6"/>
                </a:solidFill>
                <a:latin typeface="Calibri" pitchFamily="34" charset="0"/>
                <a:ea typeface="Times New Roman"/>
                <a:cs typeface="David" pitchFamily="34" charset="-79"/>
              </a:rPr>
              <a:t>לֹא-הֶאֱמַנְתֶּם בִּי לְהַקְדִּישֵׁנִי לְעֵינֵי בְּנֵי יִשְׂרָאֵל </a:t>
            </a:r>
            <a:r>
              <a:rPr lang="he-IL" sz="2400" b="1" dirty="0">
                <a:solidFill>
                  <a:schemeClr val="accent5"/>
                </a:solidFill>
                <a:latin typeface="Calibri" pitchFamily="34" charset="0"/>
                <a:ea typeface="Times New Roman"/>
                <a:cs typeface="David" pitchFamily="34" charset="-79"/>
              </a:rPr>
              <a:t>לָכֵן לֹא תָבִיאוּ אֶת-הַקָּהָל הַזֶּה אֶל-הָאָרֶץ אֲשֶׁר-נָתַתִּי לָהֶם. </a:t>
            </a:r>
            <a:endParaRPr lang="en-US" sz="2400" b="1" dirty="0">
              <a:solidFill>
                <a:schemeClr val="accent5"/>
              </a:solidFill>
              <a:latin typeface="Calibri" pitchFamily="34" charset="0"/>
              <a:ea typeface="Calibri"/>
              <a:cs typeface="David" pitchFamily="34" charset="-79"/>
            </a:endParaRPr>
          </a:p>
          <a:p>
            <a:pPr marL="0" indent="0" algn="just">
              <a:lnSpc>
                <a:spcPct val="110000"/>
              </a:lnSpc>
              <a:buNone/>
            </a:pPr>
            <a:r>
              <a:rPr lang="he-IL" sz="2400" dirty="0">
                <a:latin typeface="Calibri" pitchFamily="34" charset="0"/>
                <a:ea typeface="Times New Roman"/>
                <a:cs typeface="David" pitchFamily="34" charset="-79"/>
              </a:rPr>
              <a:t> </a:t>
            </a:r>
            <a:endParaRPr lang="en-GB" sz="2400" dirty="0" smtClean="0">
              <a:latin typeface="Calibri" pitchFamily="34" charset="0"/>
              <a:ea typeface="Times New Roman"/>
              <a:cs typeface="David" pitchFamily="34" charset="-79"/>
            </a:endParaRPr>
          </a:p>
          <a:p>
            <a:pPr algn="just">
              <a:lnSpc>
                <a:spcPct val="110000"/>
              </a:lnSpc>
            </a:pPr>
            <a:r>
              <a:rPr lang="en-GB" sz="2400" b="1" dirty="0" smtClean="0">
                <a:solidFill>
                  <a:schemeClr val="accent6"/>
                </a:solidFill>
                <a:latin typeface="Calibri" pitchFamily="34" charset="0"/>
                <a:ea typeface="Times New Roman"/>
                <a:cs typeface="David" pitchFamily="34" charset="-79"/>
              </a:rPr>
              <a:t>They didn’t believe in G-d to sanctify Him in the eyes of the people. </a:t>
            </a:r>
          </a:p>
          <a:p>
            <a:pPr algn="just">
              <a:lnSpc>
                <a:spcPct val="110000"/>
              </a:lnSpc>
            </a:pPr>
            <a:r>
              <a:rPr lang="en-GB" sz="2400" b="1" dirty="0" smtClean="0">
                <a:solidFill>
                  <a:schemeClr val="accent5"/>
                </a:solidFill>
                <a:latin typeface="Calibri" pitchFamily="34" charset="0"/>
                <a:ea typeface="Times New Roman"/>
                <a:cs typeface="David" pitchFamily="34" charset="-79"/>
              </a:rPr>
              <a:t>Therefore, they can’t lead the people into Eretz Yisrael.</a:t>
            </a:r>
          </a:p>
          <a:p>
            <a:pPr algn="just">
              <a:lnSpc>
                <a:spcPct val="110000"/>
              </a:lnSpc>
            </a:pPr>
            <a:r>
              <a:rPr lang="en-GB" sz="2400" b="1" dirty="0" smtClean="0">
                <a:solidFill>
                  <a:schemeClr val="accent5"/>
                </a:solidFill>
                <a:latin typeface="Calibri" pitchFamily="34" charset="0"/>
                <a:ea typeface="Times New Roman"/>
                <a:cs typeface="David" pitchFamily="34" charset="-79"/>
              </a:rPr>
              <a:t>This is a consequence – they lose their leadership because they are unfit to lead.</a:t>
            </a:r>
          </a:p>
          <a:p>
            <a:pPr algn="just">
              <a:lnSpc>
                <a:spcPct val="110000"/>
              </a:lnSpc>
            </a:pPr>
            <a:r>
              <a:rPr lang="en-GB" sz="2400" b="1" dirty="0" smtClean="0">
                <a:solidFill>
                  <a:schemeClr val="accent4"/>
                </a:solidFill>
                <a:latin typeface="Calibri" pitchFamily="34" charset="0"/>
                <a:ea typeface="Times New Roman"/>
                <a:cs typeface="David" pitchFamily="34" charset="-79"/>
              </a:rPr>
              <a:t>All the answers of the mefarshim reflect a lack of patience. This is an indicator of a leadership problem.</a:t>
            </a:r>
          </a:p>
          <a:p>
            <a:pPr marL="0" indent="0">
              <a:buNone/>
            </a:pPr>
            <a:endParaRPr lang="he-IL" sz="2400" dirty="0"/>
          </a:p>
        </p:txBody>
      </p:sp>
    </p:spTree>
    <p:extLst>
      <p:ext uri="{BB962C8B-B14F-4D97-AF65-F5344CB8AC3E}">
        <p14:creationId xmlns:p14="http://schemas.microsoft.com/office/powerpoint/2010/main" val="1006712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e-IL" sz="6000" b="1" dirty="0" smtClean="0">
                <a:solidFill>
                  <a:schemeClr val="accent2"/>
                </a:solidFill>
                <a:effectLst>
                  <a:outerShdw blurRad="38100" dist="38100" dir="2700000" algn="tl">
                    <a:srgbClr val="000000">
                      <a:alpha val="43137"/>
                    </a:srgbClr>
                  </a:outerShdw>
                </a:effectLst>
              </a:rPr>
              <a:t>במדבר פרק כ</a:t>
            </a:r>
            <a:br>
              <a:rPr lang="he-IL" sz="6000" b="1" dirty="0" smtClean="0">
                <a:solidFill>
                  <a:schemeClr val="accent2"/>
                </a:solidFill>
                <a:effectLst>
                  <a:outerShdw blurRad="38100" dist="38100" dir="2700000" algn="tl">
                    <a:srgbClr val="000000">
                      <a:alpha val="43137"/>
                    </a:srgbClr>
                  </a:outerShdw>
                </a:effectLst>
              </a:rPr>
            </a:br>
            <a:r>
              <a:rPr lang="en-GB" sz="4800" b="1" dirty="0" smtClean="0">
                <a:solidFill>
                  <a:schemeClr val="accent2"/>
                </a:solidFill>
                <a:effectLst>
                  <a:outerShdw blurRad="38100" dist="38100" dir="2700000" algn="tl">
                    <a:srgbClr val="000000">
                      <a:alpha val="43137"/>
                    </a:srgbClr>
                  </a:outerShdw>
                </a:effectLst>
              </a:rPr>
              <a:t>- Back to </a:t>
            </a:r>
            <a:r>
              <a:rPr lang="he-IL" sz="4800" b="1" dirty="0" smtClean="0">
                <a:solidFill>
                  <a:schemeClr val="accent2"/>
                </a:solidFill>
                <a:effectLst>
                  <a:outerShdw blurRad="38100" dist="38100" dir="2700000" algn="tl">
                    <a:srgbClr val="000000">
                      <a:alpha val="43137"/>
                    </a:srgbClr>
                  </a:outerShdw>
                </a:effectLst>
              </a:rPr>
              <a:t>פסוק א</a:t>
            </a:r>
            <a:endParaRPr lang="he-IL" sz="48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343400" y="1600200"/>
            <a:ext cx="4572000" cy="4525963"/>
          </a:xfrm>
        </p:spPr>
        <p:txBody>
          <a:bodyPr>
            <a:noAutofit/>
          </a:bodyPr>
          <a:lstStyle/>
          <a:p>
            <a:pPr marL="0" indent="0" algn="r" rtl="1">
              <a:lnSpc>
                <a:spcPct val="110000"/>
              </a:lnSpc>
              <a:spcAft>
                <a:spcPts val="0"/>
              </a:spcAft>
              <a:buNone/>
            </a:pPr>
            <a:r>
              <a:rPr lang="he-IL" sz="2000" b="1" dirty="0">
                <a:latin typeface="Calibri" pitchFamily="34" charset="0"/>
                <a:ea typeface="Times New Roman"/>
                <a:cs typeface="David" pitchFamily="34" charset="-79"/>
              </a:rPr>
              <a:t>א</a:t>
            </a:r>
            <a:r>
              <a:rPr lang="he-IL" sz="2000" dirty="0">
                <a:latin typeface="Calibri" pitchFamily="34" charset="0"/>
                <a:ea typeface="Times New Roman"/>
                <a:cs typeface="David" pitchFamily="34" charset="-79"/>
              </a:rPr>
              <a:t> וַיָּבֹאוּ בְנֵי-יִשְׂרָאֵל כָּל-הָעֵדָה מִדְבַּר-צִן </a:t>
            </a:r>
            <a:r>
              <a:rPr lang="he-IL" sz="2000" b="1" dirty="0">
                <a:solidFill>
                  <a:schemeClr val="accent6"/>
                </a:solidFill>
                <a:latin typeface="Calibri" pitchFamily="34" charset="0"/>
                <a:ea typeface="Times New Roman"/>
                <a:cs typeface="David" pitchFamily="34" charset="-79"/>
              </a:rPr>
              <a:t>בַּחֹדֶשׁ הָרִאשׁוֹן </a:t>
            </a:r>
            <a:r>
              <a:rPr lang="he-IL" sz="2000" dirty="0">
                <a:latin typeface="Calibri" pitchFamily="34" charset="0"/>
                <a:ea typeface="Times New Roman"/>
                <a:cs typeface="David" pitchFamily="34" charset="-79"/>
              </a:rPr>
              <a:t>וַיֵּשֶׁב הָעָם בְּקָדֵשׁ וַתָּמָת שָׁם מִרְיָם וַתִּקָּבֵר שָׁם. </a:t>
            </a:r>
            <a:endParaRPr lang="en-US" sz="2000" dirty="0">
              <a:latin typeface="Calibri" pitchFamily="34" charset="0"/>
              <a:ea typeface="Calibri"/>
              <a:cs typeface="David" pitchFamily="34" charset="-79"/>
            </a:endParaRPr>
          </a:p>
          <a:p>
            <a:pPr marL="0" indent="0" algn="r" rtl="1">
              <a:lnSpc>
                <a:spcPct val="110000"/>
              </a:lnSpc>
              <a:spcAft>
                <a:spcPts val="0"/>
              </a:spcAft>
              <a:buNone/>
            </a:pPr>
            <a:r>
              <a:rPr lang="he-IL" sz="2000" b="1" dirty="0" smtClean="0">
                <a:latin typeface="Calibri" pitchFamily="34" charset="0"/>
                <a:ea typeface="Times New Roman"/>
                <a:cs typeface="David" pitchFamily="34" charset="-79"/>
              </a:rPr>
              <a:t>ב</a:t>
            </a:r>
            <a:r>
              <a:rPr lang="he-IL" sz="2000" dirty="0" smtClean="0">
                <a:latin typeface="Calibri" pitchFamily="34" charset="0"/>
                <a:ea typeface="Times New Roman"/>
                <a:cs typeface="David" pitchFamily="34" charset="-79"/>
              </a:rPr>
              <a:t> </a:t>
            </a:r>
            <a:r>
              <a:rPr lang="he-IL" sz="2000" b="1" dirty="0">
                <a:solidFill>
                  <a:schemeClr val="accent4"/>
                </a:solidFill>
                <a:latin typeface="Calibri" pitchFamily="34" charset="0"/>
                <a:ea typeface="Times New Roman"/>
                <a:cs typeface="David" pitchFamily="34" charset="-79"/>
              </a:rPr>
              <a:t>וְלֹא-הָיָה מַיִם לָעֵדָה </a:t>
            </a:r>
            <a:r>
              <a:rPr lang="he-IL" sz="2000" b="1" dirty="0">
                <a:solidFill>
                  <a:schemeClr val="accent5"/>
                </a:solidFill>
                <a:latin typeface="Calibri" pitchFamily="34" charset="0"/>
                <a:ea typeface="Times New Roman"/>
                <a:cs typeface="David" pitchFamily="34" charset="-79"/>
              </a:rPr>
              <a:t>וַיִּקָּהֲלוּ עַל-מֹשֶׁה וְעַל-אַהֲרֹן. </a:t>
            </a:r>
            <a:endParaRPr lang="en-US" sz="2000" b="1" dirty="0">
              <a:solidFill>
                <a:schemeClr val="accent5"/>
              </a:solidFill>
              <a:latin typeface="Calibri" pitchFamily="34" charset="0"/>
              <a:ea typeface="Calibri"/>
              <a:cs typeface="David" pitchFamily="34" charset="-79"/>
            </a:endParaRPr>
          </a:p>
          <a:p>
            <a:pPr marL="0" indent="0" algn="r" rtl="1">
              <a:lnSpc>
                <a:spcPct val="110000"/>
              </a:lnSpc>
              <a:spcAft>
                <a:spcPts val="0"/>
              </a:spcAft>
              <a:buNone/>
            </a:pPr>
            <a:r>
              <a:rPr lang="he-IL" sz="2000" b="1" dirty="0" smtClean="0">
                <a:latin typeface="Calibri" pitchFamily="34" charset="0"/>
                <a:ea typeface="Times New Roman"/>
                <a:cs typeface="David" pitchFamily="34" charset="-79"/>
              </a:rPr>
              <a:t>ג</a:t>
            </a:r>
            <a:r>
              <a:rPr lang="he-IL" sz="2000" dirty="0" smtClean="0">
                <a:latin typeface="Calibri" pitchFamily="34" charset="0"/>
                <a:ea typeface="Times New Roman"/>
                <a:cs typeface="David" pitchFamily="34" charset="-79"/>
              </a:rPr>
              <a:t> </a:t>
            </a:r>
            <a:r>
              <a:rPr lang="he-IL" sz="2000" b="1" dirty="0">
                <a:solidFill>
                  <a:schemeClr val="accent4"/>
                </a:solidFill>
                <a:latin typeface="Calibri" pitchFamily="34" charset="0"/>
                <a:ea typeface="Times New Roman"/>
                <a:cs typeface="David" pitchFamily="34" charset="-79"/>
              </a:rPr>
              <a:t>וַיָּרֶב הָעָם עִם-מֹשֶׁה וַיֹּאמְרוּ לֵאמֹר וְלוּ גָוַעְנוּ בִּגְוַע אַחֵינוּ לִפְנֵי יְהוָה. </a:t>
            </a:r>
            <a:endParaRPr lang="en-US" sz="2000" b="1" dirty="0">
              <a:solidFill>
                <a:schemeClr val="accent4"/>
              </a:solidFill>
              <a:latin typeface="Calibri" pitchFamily="34" charset="0"/>
              <a:ea typeface="Calibri"/>
              <a:cs typeface="David" pitchFamily="34" charset="-79"/>
            </a:endParaRPr>
          </a:p>
          <a:p>
            <a:pPr marL="0" indent="0" algn="r" rtl="1">
              <a:lnSpc>
                <a:spcPct val="110000"/>
              </a:lnSpc>
              <a:spcAft>
                <a:spcPts val="0"/>
              </a:spcAft>
              <a:buNone/>
            </a:pPr>
            <a:r>
              <a:rPr lang="he-IL" sz="2000" b="1" dirty="0" smtClean="0">
                <a:latin typeface="Calibri" pitchFamily="34" charset="0"/>
                <a:ea typeface="Times New Roman"/>
                <a:cs typeface="David" pitchFamily="34" charset="-79"/>
              </a:rPr>
              <a:t>ד</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וְלָמָה הֲבֵאתֶם אֶת-קְהַל יְהוָה אֶל-הַמִּדְבָּר הַזֶּה לָמוּת שָׁם אֲנַחְנוּ וּבְעִירֵנוּ. </a:t>
            </a:r>
            <a:endParaRPr lang="en-US" sz="2000" dirty="0">
              <a:latin typeface="Calibri" pitchFamily="34" charset="0"/>
              <a:ea typeface="Calibri"/>
              <a:cs typeface="David" pitchFamily="34" charset="-79"/>
            </a:endParaRPr>
          </a:p>
          <a:p>
            <a:pPr marL="0" indent="0" algn="r" rtl="1">
              <a:lnSpc>
                <a:spcPct val="110000"/>
              </a:lnSpc>
              <a:spcAft>
                <a:spcPts val="0"/>
              </a:spcAft>
              <a:buNone/>
            </a:pPr>
            <a:r>
              <a:rPr lang="he-IL" sz="2000" b="1" dirty="0">
                <a:latin typeface="Calibri" pitchFamily="34" charset="0"/>
                <a:ea typeface="Times New Roman"/>
                <a:cs typeface="David" pitchFamily="34" charset="-79"/>
              </a:rPr>
              <a:t>ה</a:t>
            </a:r>
            <a:r>
              <a:rPr lang="he-IL" sz="2000" dirty="0">
                <a:latin typeface="Calibri" pitchFamily="34" charset="0"/>
                <a:ea typeface="Times New Roman"/>
                <a:cs typeface="David" pitchFamily="34" charset="-79"/>
              </a:rPr>
              <a:t> וְלָמָה הֶעֱלִיתֻנוּ מִמִּצְרַיִם לְהָבִיא אֹתָנוּ אֶל-הַמָּקוֹם הָרָע הַזֶּה לֹא מְקוֹם זֶרַע וּתְאֵנָה וְגֶפֶן וְרִמּוֹן וּמַיִם אַיִן לִשְׁתּוֹת. </a:t>
            </a:r>
            <a:endParaRPr lang="en-US" sz="2000" dirty="0">
              <a:latin typeface="Calibri" pitchFamily="34" charset="0"/>
              <a:ea typeface="Calibri"/>
              <a:cs typeface="David" pitchFamily="34" charset="-79"/>
            </a:endParaRPr>
          </a:p>
          <a:p>
            <a:pPr marL="0" indent="0" algn="r" rtl="1">
              <a:lnSpc>
                <a:spcPct val="110000"/>
              </a:lnSpc>
              <a:spcAft>
                <a:spcPts val="0"/>
              </a:spcAft>
              <a:buNone/>
            </a:pPr>
            <a:r>
              <a:rPr lang="he-IL" sz="2000" b="1" dirty="0" smtClean="0">
                <a:latin typeface="Calibri" pitchFamily="34" charset="0"/>
                <a:ea typeface="Times New Roman"/>
                <a:cs typeface="David" pitchFamily="34" charset="-79"/>
              </a:rPr>
              <a:t>ו</a:t>
            </a:r>
            <a:r>
              <a:rPr lang="he-IL" sz="2000" dirty="0" smtClean="0">
                <a:latin typeface="Calibri" pitchFamily="34" charset="0"/>
                <a:ea typeface="Times New Roman"/>
                <a:cs typeface="David" pitchFamily="34" charset="-79"/>
              </a:rPr>
              <a:t> </a:t>
            </a:r>
            <a:r>
              <a:rPr lang="he-IL" sz="2000" b="1" dirty="0">
                <a:solidFill>
                  <a:schemeClr val="accent3"/>
                </a:solidFill>
                <a:latin typeface="Calibri" pitchFamily="34" charset="0"/>
                <a:ea typeface="Times New Roman"/>
                <a:cs typeface="David" pitchFamily="34" charset="-79"/>
              </a:rPr>
              <a:t>וַיָּבֹא מֹשֶׁה וְאַהֲרֹן מִפְּנֵי הַקָּהָל אֶל-פֶּתַח אֹהֶל מוֹעֵד וַיִּפְּלוּ עַל-פְּנֵיהֶם וַיֵּרָא כְבוֹד-יְהוָה אֲלֵיהֶם. </a:t>
            </a:r>
            <a:endParaRPr lang="he-IL" sz="2000" b="1" dirty="0" smtClean="0">
              <a:solidFill>
                <a:schemeClr val="accent3"/>
              </a:solidFill>
              <a:latin typeface="Calibri" pitchFamily="34" charset="0"/>
              <a:ea typeface="Times New Roman"/>
              <a:cs typeface="David" pitchFamily="34" charset="-79"/>
            </a:endParaRPr>
          </a:p>
        </p:txBody>
      </p:sp>
      <p:sp>
        <p:nvSpPr>
          <p:cNvPr id="4" name="Right Arrow Callout 3"/>
          <p:cNvSpPr/>
          <p:nvPr/>
        </p:nvSpPr>
        <p:spPr>
          <a:xfrm>
            <a:off x="76200" y="1600200"/>
            <a:ext cx="4495800" cy="685800"/>
          </a:xfrm>
          <a:prstGeom prst="rightArrowCallout">
            <a:avLst>
              <a:gd name="adj1" fmla="val 25000"/>
              <a:gd name="adj2" fmla="val 25000"/>
              <a:gd name="adj3" fmla="val 25000"/>
              <a:gd name="adj4" fmla="val 93579"/>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Importance to being the month of Nissan</a:t>
            </a:r>
            <a:endParaRPr lang="he-IL" sz="2000" dirty="0"/>
          </a:p>
        </p:txBody>
      </p:sp>
      <p:sp>
        <p:nvSpPr>
          <p:cNvPr id="5" name="Right Arrow Callout 4"/>
          <p:cNvSpPr/>
          <p:nvPr/>
        </p:nvSpPr>
        <p:spPr>
          <a:xfrm>
            <a:off x="76200" y="2438400"/>
            <a:ext cx="4495800" cy="762000"/>
          </a:xfrm>
          <a:prstGeom prst="rightArrowCallout">
            <a:avLst>
              <a:gd name="adj1" fmla="val 25000"/>
              <a:gd name="adj2" fmla="val 25000"/>
              <a:gd name="adj3" fmla="val 25000"/>
              <a:gd name="adj4" fmla="val 93728"/>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Moshe and Aharon represent G-d and so complain to them.</a:t>
            </a:r>
            <a:endParaRPr lang="he-IL" sz="2000" dirty="0"/>
          </a:p>
        </p:txBody>
      </p:sp>
      <p:sp>
        <p:nvSpPr>
          <p:cNvPr id="6" name="Right Arrow Callout 5"/>
          <p:cNvSpPr/>
          <p:nvPr/>
        </p:nvSpPr>
        <p:spPr>
          <a:xfrm>
            <a:off x="76200" y="3276600"/>
            <a:ext cx="4495800" cy="1676400"/>
          </a:xfrm>
          <a:prstGeom prst="rightArrowCallout">
            <a:avLst>
              <a:gd name="adj1" fmla="val 25000"/>
              <a:gd name="adj2" fmla="val 25000"/>
              <a:gd name="adj3" fmla="val 16549"/>
              <a:gd name="adj4" fmla="val 93254"/>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They wish they had died with the 250 in an instantaneous death. This death from thirst is prolonged. </a:t>
            </a:r>
          </a:p>
          <a:p>
            <a:pPr algn="ctr"/>
            <a:r>
              <a:rPr lang="en-GB" sz="2000" dirty="0" smtClean="0"/>
              <a:t>There is no more rain after Nissan, hence the significance of the month.</a:t>
            </a:r>
            <a:endParaRPr lang="he-IL" sz="2000" dirty="0"/>
          </a:p>
        </p:txBody>
      </p:sp>
      <p:sp>
        <p:nvSpPr>
          <p:cNvPr id="7" name="Right Arrow Callout 6"/>
          <p:cNvSpPr/>
          <p:nvPr/>
        </p:nvSpPr>
        <p:spPr>
          <a:xfrm>
            <a:off x="76200" y="5029200"/>
            <a:ext cx="4495800" cy="1676400"/>
          </a:xfrm>
          <a:prstGeom prst="rightArrowCallout">
            <a:avLst>
              <a:gd name="adj1" fmla="val 25000"/>
              <a:gd name="adj2" fmla="val 25000"/>
              <a:gd name="adj3" fmla="val 7330"/>
              <a:gd name="adj4" fmla="val 93904"/>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000" dirty="0" smtClean="0"/>
              <a:t>Moshe and Aharon answer by running away from the people and falling on their faces before G-d. They don’t say a word to the people. This is not a sin but it shows bad leadership.</a:t>
            </a:r>
            <a:endParaRPr lang="he-IL" sz="2000" dirty="0"/>
          </a:p>
        </p:txBody>
      </p:sp>
    </p:spTree>
    <p:extLst>
      <p:ext uri="{BB962C8B-B14F-4D97-AF65-F5344CB8AC3E}">
        <p14:creationId xmlns:p14="http://schemas.microsoft.com/office/powerpoint/2010/main" val="55465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0-#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right)">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additive="base">
                                        <p:cTn id="34" dur="500" fill="hold"/>
                                        <p:tgtEl>
                                          <p:spTgt spid="6"/>
                                        </p:tgtEl>
                                        <p:attrNameLst>
                                          <p:attrName>ppt_x</p:attrName>
                                        </p:attrNameLst>
                                      </p:cBhvr>
                                      <p:tavLst>
                                        <p:tav tm="0">
                                          <p:val>
                                            <p:strVal val="0-#ppt_w/2"/>
                                          </p:val>
                                        </p:tav>
                                        <p:tav tm="100000">
                                          <p:val>
                                            <p:strVal val="#ppt_x"/>
                                          </p:val>
                                        </p:tav>
                                      </p:tavLst>
                                    </p:anim>
                                    <p:anim calcmode="lin" valueType="num">
                                      <p:cBhvr additive="base">
                                        <p:cTn id="35"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wipe(right)">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wipe(right)">
                                      <p:cBhvr>
                                        <p:cTn id="45" dur="500"/>
                                        <p:tgtEl>
                                          <p:spTgt spid="3">
                                            <p:txEl>
                                              <p:pRg st="4" end="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wipe(right)">
                                      <p:cBhvr>
                                        <p:cTn id="50" dur="5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anim calcmode="lin" valueType="num">
                                      <p:cBhvr additive="base">
                                        <p:cTn id="55" dur="500" fill="hold"/>
                                        <p:tgtEl>
                                          <p:spTgt spid="7"/>
                                        </p:tgtEl>
                                        <p:attrNameLst>
                                          <p:attrName>ppt_x</p:attrName>
                                        </p:attrNameLst>
                                      </p:cBhvr>
                                      <p:tavLst>
                                        <p:tav tm="0">
                                          <p:val>
                                            <p:strVal val="0-#ppt_w/2"/>
                                          </p:val>
                                        </p:tav>
                                        <p:tav tm="100000">
                                          <p:val>
                                            <p:strVal val="#ppt_x"/>
                                          </p:val>
                                        </p:tav>
                                      </p:tavLst>
                                    </p:anim>
                                    <p:anim calcmode="lin" valueType="num">
                                      <p:cBhvr additive="base">
                                        <p:cTn id="56"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6000" b="1" dirty="0" smtClean="0">
                <a:solidFill>
                  <a:schemeClr val="accent2"/>
                </a:solidFill>
                <a:effectLst>
                  <a:outerShdw blurRad="38100" dist="38100" dir="2700000" algn="tl">
                    <a:srgbClr val="000000">
                      <a:alpha val="43137"/>
                    </a:srgbClr>
                  </a:outerShdw>
                </a:effectLst>
              </a:rPr>
              <a:t>שמות פרק יז</a:t>
            </a:r>
            <a:endParaRPr lang="he-IL" sz="60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4522630"/>
          </a:xfrm>
        </p:spPr>
        <p:txBody>
          <a:bodyPr>
            <a:normAutofit fontScale="77500" lnSpcReduction="20000"/>
          </a:bodyPr>
          <a:lstStyle/>
          <a:p>
            <a:pPr marL="0" indent="0" algn="r" rtl="1">
              <a:buNone/>
            </a:pPr>
            <a:r>
              <a:rPr lang="he-IL" b="1" dirty="0" smtClean="0">
                <a:latin typeface="David" pitchFamily="34" charset="-79"/>
                <a:cs typeface="David" pitchFamily="34" charset="-79"/>
              </a:rPr>
              <a:t>א</a:t>
            </a:r>
            <a:r>
              <a:rPr lang="he-IL" dirty="0" smtClean="0">
                <a:latin typeface="David" pitchFamily="34" charset="-79"/>
                <a:cs typeface="David" pitchFamily="34" charset="-79"/>
              </a:rPr>
              <a:t> </a:t>
            </a:r>
            <a:r>
              <a:rPr lang="he-IL" dirty="0">
                <a:latin typeface="David" pitchFamily="34" charset="-79"/>
                <a:cs typeface="David" pitchFamily="34" charset="-79"/>
              </a:rPr>
              <a:t>וַיִּסְעוּ כָּל-עֲדַת בְּנֵי-יִשְׂרָאֵל מִמִּדְבַּר-סִין לְמַסְעֵיהֶם עַל-פִּי יְהוָה וַיַּחֲנוּ בִּרְפִידִים וְאֵין מַיִם לִשְׁתֹּת הָעָם.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ב</a:t>
            </a:r>
            <a:r>
              <a:rPr lang="he-IL" dirty="0" smtClean="0">
                <a:latin typeface="David" pitchFamily="34" charset="-79"/>
                <a:cs typeface="David" pitchFamily="34" charset="-79"/>
              </a:rPr>
              <a:t> </a:t>
            </a:r>
            <a:r>
              <a:rPr lang="he-IL" dirty="0">
                <a:latin typeface="David" pitchFamily="34" charset="-79"/>
                <a:cs typeface="David" pitchFamily="34" charset="-79"/>
              </a:rPr>
              <a:t>וַיָּרֶב הָעָם עִם-מֹשֶׁה וַיֹּאמְרוּ תְּנוּ-לָנוּ מַיִם וְנִשְׁתֶּה וַיֹּאמֶר לָהֶם מֹשֶׁה מַה-תְּרִיבוּן עִמָּדִי מַה-תְּנַסּוּן אֶת-יְהוָה.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ג</a:t>
            </a:r>
            <a:r>
              <a:rPr lang="he-IL" dirty="0" smtClean="0">
                <a:latin typeface="David" pitchFamily="34" charset="-79"/>
                <a:cs typeface="David" pitchFamily="34" charset="-79"/>
              </a:rPr>
              <a:t> </a:t>
            </a:r>
            <a:r>
              <a:rPr lang="he-IL" dirty="0">
                <a:latin typeface="David" pitchFamily="34" charset="-79"/>
                <a:cs typeface="David" pitchFamily="34" charset="-79"/>
              </a:rPr>
              <a:t>וַיִּצְמָא שָׁם הָעָם לַמַּיִם וַיָּלֶן הָעָם עַל-מֹשֶׁה וַיֹּאמֶר לָמָּה זֶּה הֶעֱלִיתָנוּ מִמִּצְרַיִם לְהָמִית אֹתִי וְאֶת-בָּנַי וְאֶת-מִקְנַי בַּצָּמָא.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ד</a:t>
            </a:r>
            <a:r>
              <a:rPr lang="he-IL" dirty="0" smtClean="0">
                <a:latin typeface="David" pitchFamily="34" charset="-79"/>
                <a:cs typeface="David" pitchFamily="34" charset="-79"/>
              </a:rPr>
              <a:t> </a:t>
            </a:r>
            <a:r>
              <a:rPr lang="he-IL" dirty="0">
                <a:latin typeface="David" pitchFamily="34" charset="-79"/>
                <a:cs typeface="David" pitchFamily="34" charset="-79"/>
              </a:rPr>
              <a:t>וַיִּצְעַק מֹשֶׁה אֶל-יְהוָה לֵאמֹר מָה אֶעֱשֶׂה לָעָם הַזֶּה עוֹד מְעַט וּסְקָלֻנִי.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ה</a:t>
            </a:r>
            <a:r>
              <a:rPr lang="he-IL" dirty="0" smtClean="0">
                <a:latin typeface="David" pitchFamily="34" charset="-79"/>
                <a:cs typeface="David" pitchFamily="34" charset="-79"/>
              </a:rPr>
              <a:t> </a:t>
            </a:r>
            <a:r>
              <a:rPr lang="he-IL" dirty="0">
                <a:latin typeface="David" pitchFamily="34" charset="-79"/>
                <a:cs typeface="David" pitchFamily="34" charset="-79"/>
              </a:rPr>
              <a:t>וַיֹּאמֶר יְהוָה אֶל-מֹשֶׁה עֲבֹר לִפְנֵי הָעָם וְקַח אִתְּךָ מִזִּקְנֵי יִשְׂרָאֵל וּמַטְּךָ אֲשֶׁר הִכִּיתָ בּוֹ אֶת-הַיְאֹר קַח בְּיָדְךָ וְהָלָכְתָּ.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ו</a:t>
            </a:r>
            <a:r>
              <a:rPr lang="he-IL" dirty="0" smtClean="0">
                <a:latin typeface="David" pitchFamily="34" charset="-79"/>
                <a:cs typeface="David" pitchFamily="34" charset="-79"/>
              </a:rPr>
              <a:t> </a:t>
            </a:r>
            <a:r>
              <a:rPr lang="he-IL" dirty="0">
                <a:latin typeface="David" pitchFamily="34" charset="-79"/>
                <a:cs typeface="David" pitchFamily="34" charset="-79"/>
              </a:rPr>
              <a:t>הִנְנִי עֹמֵד לְפָנֶיךָ שָּׁם עַל-הַצּוּר בְּחֹרֵב וְהִכִּיתָ בַצּוּר וְיָצְאוּ מִמֶּנּוּ מַיִם וְשָׁתָה הָעָם וַיַּעַשׂ כֵּן מֹשֶׁה לְעֵינֵי זִקְנֵי יִשְׂרָאֵל.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ז</a:t>
            </a:r>
            <a:r>
              <a:rPr lang="he-IL" dirty="0" smtClean="0">
                <a:latin typeface="David" pitchFamily="34" charset="-79"/>
                <a:cs typeface="David" pitchFamily="34" charset="-79"/>
              </a:rPr>
              <a:t> </a:t>
            </a:r>
            <a:r>
              <a:rPr lang="he-IL" dirty="0">
                <a:latin typeface="David" pitchFamily="34" charset="-79"/>
                <a:cs typeface="David" pitchFamily="34" charset="-79"/>
              </a:rPr>
              <a:t>וַיִּקְרָא שֵׁם הַמָּקוֹם מַסָּה וּמְרִיבָה עַל-רִיב בְּנֵי יִשְׂרָאֵל וְעַל נַסֹּתָם אֶת-יְהוָה לֵאמֹר הֲיֵשׁ יְהוָה בְּקִרְבֵּנוּ אִם-אָיִן. </a:t>
            </a:r>
          </a:p>
        </p:txBody>
      </p:sp>
      <p:sp>
        <p:nvSpPr>
          <p:cNvPr id="4" name="Rounded Rectangle 3"/>
          <p:cNvSpPr/>
          <p:nvPr/>
        </p:nvSpPr>
        <p:spPr>
          <a:xfrm>
            <a:off x="228600" y="6019800"/>
            <a:ext cx="8534400" cy="712631"/>
          </a:xfrm>
          <a:prstGeom prst="roundRect">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400" dirty="0" smtClean="0"/>
              <a:t>In previous situations Moshe shows appropriate leadership by taking action.</a:t>
            </a:r>
            <a:endParaRPr lang="he-IL" sz="2400" dirty="0"/>
          </a:p>
        </p:txBody>
      </p:sp>
    </p:spTree>
    <p:extLst>
      <p:ext uri="{BB962C8B-B14F-4D97-AF65-F5344CB8AC3E}">
        <p14:creationId xmlns:p14="http://schemas.microsoft.com/office/powerpoint/2010/main" val="281909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righ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righ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5"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randombar(vertical)">
                                      <p:cBhvr>
                                        <p:cTn id="4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0800" y="304801"/>
            <a:ext cx="6400800" cy="3581400"/>
          </a:xfrm>
        </p:spPr>
        <p:txBody>
          <a:bodyPr>
            <a:normAutofit fontScale="70000" lnSpcReduction="20000"/>
          </a:bodyPr>
          <a:lstStyle/>
          <a:p>
            <a:pPr marL="0" indent="0" algn="r" rtl="1">
              <a:buNone/>
            </a:pPr>
            <a:r>
              <a:rPr lang="he-IL" sz="4400" b="1" dirty="0" smtClean="0">
                <a:solidFill>
                  <a:schemeClr val="accent2"/>
                </a:solidFill>
                <a:effectLst>
                  <a:outerShdw blurRad="38100" dist="38100" dir="2700000" algn="tl">
                    <a:srgbClr val="000000">
                      <a:alpha val="43137"/>
                    </a:srgbClr>
                  </a:outerShdw>
                </a:effectLst>
                <a:latin typeface="Calibri" pitchFamily="34" charset="0"/>
                <a:cs typeface="David" pitchFamily="34" charset="-79"/>
              </a:rPr>
              <a:t>במדבר פרק כ</a:t>
            </a:r>
          </a:p>
          <a:p>
            <a:pPr marL="0" indent="0" algn="r" rtl="1">
              <a:buNone/>
            </a:pPr>
            <a:r>
              <a:rPr lang="he-IL" b="1" dirty="0" smtClean="0">
                <a:latin typeface="Calibri" pitchFamily="34" charset="0"/>
                <a:cs typeface="David" pitchFamily="34" charset="-79"/>
              </a:rPr>
              <a:t>יב</a:t>
            </a:r>
            <a:r>
              <a:rPr lang="he-IL" dirty="0" smtClean="0">
                <a:latin typeface="Calibri" pitchFamily="34" charset="0"/>
                <a:cs typeface="David" pitchFamily="34" charset="-79"/>
              </a:rPr>
              <a:t> </a:t>
            </a:r>
            <a:r>
              <a:rPr lang="he-IL" dirty="0">
                <a:latin typeface="Calibri" pitchFamily="34" charset="0"/>
                <a:cs typeface="David" pitchFamily="34" charset="-79"/>
              </a:rPr>
              <a:t>וַיֹּאמֶר יְהוָה אֶל-מֹשֶׁה וְאֶל-אַהֲרֹן יַעַן לֹא-</a:t>
            </a:r>
            <a:r>
              <a:rPr lang="he-IL" b="1" dirty="0">
                <a:solidFill>
                  <a:schemeClr val="accent6"/>
                </a:solidFill>
                <a:latin typeface="Calibri" pitchFamily="34" charset="0"/>
                <a:cs typeface="David" pitchFamily="34" charset="-79"/>
              </a:rPr>
              <a:t>הֶאֱמַנְתֶּם</a:t>
            </a:r>
            <a:r>
              <a:rPr lang="he-IL" dirty="0">
                <a:latin typeface="Calibri" pitchFamily="34" charset="0"/>
                <a:cs typeface="David" pitchFamily="34" charset="-79"/>
              </a:rPr>
              <a:t> בִּי לְהַקְדִּישֵׁנִי לְעֵינֵי בְּנֵי יִשְׂרָאֵל לָכֵן לֹא תָבִיאוּ אֶת-הַקָּהָל הַזֶּה אֶל-הָאָרֶץ אֲשֶׁר-נָתַתִּי לָהֶם. </a:t>
            </a:r>
            <a:endParaRPr lang="en-US" dirty="0">
              <a:latin typeface="Calibri" pitchFamily="34" charset="0"/>
              <a:cs typeface="David" pitchFamily="34" charset="-79"/>
            </a:endParaRPr>
          </a:p>
          <a:p>
            <a:pPr marL="0" indent="0" algn="r" rtl="1">
              <a:buNone/>
            </a:pPr>
            <a:endParaRPr lang="en-GB" dirty="0" smtClean="0">
              <a:latin typeface="Calibri" pitchFamily="34" charset="0"/>
              <a:cs typeface="David" pitchFamily="34" charset="-79"/>
            </a:endParaRPr>
          </a:p>
          <a:p>
            <a:pPr marL="0" indent="0" algn="r" rtl="1">
              <a:buNone/>
            </a:pPr>
            <a:r>
              <a:rPr lang="he-IL" sz="3800" b="1" dirty="0" smtClean="0">
                <a:solidFill>
                  <a:schemeClr val="accent2"/>
                </a:solidFill>
                <a:effectLst>
                  <a:outerShdw blurRad="38100" dist="38100" dir="2700000" algn="tl">
                    <a:srgbClr val="000000">
                      <a:alpha val="43137"/>
                    </a:srgbClr>
                  </a:outerShdw>
                </a:effectLst>
                <a:latin typeface="Calibri" pitchFamily="34" charset="0"/>
                <a:cs typeface="David" pitchFamily="34" charset="-79"/>
              </a:rPr>
              <a:t>שמות פרק יז</a:t>
            </a:r>
            <a:endParaRPr lang="en-US" sz="3800" b="1" dirty="0">
              <a:solidFill>
                <a:schemeClr val="accent2"/>
              </a:solidFill>
              <a:effectLst>
                <a:outerShdw blurRad="38100" dist="38100" dir="2700000" algn="tl">
                  <a:srgbClr val="000000">
                    <a:alpha val="43137"/>
                  </a:srgbClr>
                </a:outerShdw>
              </a:effectLst>
              <a:latin typeface="Calibri" pitchFamily="34" charset="0"/>
              <a:cs typeface="David" pitchFamily="34" charset="-79"/>
            </a:endParaRPr>
          </a:p>
          <a:p>
            <a:pPr marL="0" indent="0" algn="r" rtl="1">
              <a:buNone/>
            </a:pPr>
            <a:r>
              <a:rPr lang="he-IL" b="1" dirty="0">
                <a:latin typeface="Calibri" pitchFamily="34" charset="0"/>
                <a:cs typeface="David" pitchFamily="34" charset="-79"/>
              </a:rPr>
              <a:t>יב</a:t>
            </a:r>
            <a:r>
              <a:rPr lang="he-IL" dirty="0">
                <a:latin typeface="Calibri" pitchFamily="34" charset="0"/>
                <a:cs typeface="David" pitchFamily="34" charset="-79"/>
              </a:rPr>
              <a:t> וִידֵי מֹשֶׁה כְּבֵדִים וַיִּקְחוּ-אֶבֶן וַיָּשִׂימוּ תַחְתָּיו וַיֵּשֶׁב עָלֶיהָ וְאַהֲרֹן וְחוּר תָּמְכוּ בְיָדָיו מִזֶּה אֶחָד וּמִזֶּה אֶחָד וַיְהִי יָדָיו </a:t>
            </a:r>
            <a:r>
              <a:rPr lang="he-IL" b="1" dirty="0">
                <a:solidFill>
                  <a:schemeClr val="accent6"/>
                </a:solidFill>
                <a:latin typeface="Calibri" pitchFamily="34" charset="0"/>
                <a:cs typeface="David" pitchFamily="34" charset="-79"/>
              </a:rPr>
              <a:t>אֱמוּנָה</a:t>
            </a:r>
            <a:r>
              <a:rPr lang="he-IL" b="1" dirty="0">
                <a:solidFill>
                  <a:schemeClr val="accent2"/>
                </a:solidFill>
                <a:latin typeface="Calibri" pitchFamily="34" charset="0"/>
                <a:cs typeface="David" pitchFamily="34" charset="-79"/>
              </a:rPr>
              <a:t> </a:t>
            </a:r>
            <a:r>
              <a:rPr lang="he-IL" dirty="0">
                <a:latin typeface="Calibri" pitchFamily="34" charset="0"/>
                <a:cs typeface="David" pitchFamily="34" charset="-79"/>
              </a:rPr>
              <a:t>עַד-בֹּא הַשָּׁמֶשׁ.</a:t>
            </a:r>
            <a:endParaRPr lang="en-US" dirty="0">
              <a:latin typeface="Calibri" pitchFamily="34" charset="0"/>
              <a:cs typeface="David" pitchFamily="34" charset="-79"/>
            </a:endParaRPr>
          </a:p>
          <a:p>
            <a:pPr marL="0" indent="0" algn="r" rtl="1">
              <a:buNone/>
            </a:pPr>
            <a:r>
              <a:rPr lang="en-GB" dirty="0">
                <a:latin typeface="Calibri" pitchFamily="34" charset="0"/>
                <a:cs typeface="David" pitchFamily="34" charset="-79"/>
              </a:rPr>
              <a:t> </a:t>
            </a:r>
            <a:endParaRPr lang="en-US" dirty="0">
              <a:latin typeface="Calibri" pitchFamily="34" charset="0"/>
              <a:cs typeface="David" pitchFamily="34" charset="-79"/>
            </a:endParaRPr>
          </a:p>
          <a:p>
            <a:pPr marL="0" indent="0" algn="r" rtl="1">
              <a:buNone/>
            </a:pPr>
            <a:endParaRPr lang="he-IL" dirty="0">
              <a:latin typeface="Calibri" pitchFamily="34" charset="0"/>
              <a:cs typeface="David" pitchFamily="34" charset="-79"/>
            </a:endParaRPr>
          </a:p>
        </p:txBody>
      </p:sp>
      <p:sp>
        <p:nvSpPr>
          <p:cNvPr id="4" name="Right Arrow Callout 3"/>
          <p:cNvSpPr/>
          <p:nvPr/>
        </p:nvSpPr>
        <p:spPr>
          <a:xfrm>
            <a:off x="76200" y="533400"/>
            <a:ext cx="2514600" cy="990600"/>
          </a:xfrm>
          <a:prstGeom prst="rightArrowCallout">
            <a:avLst>
              <a:gd name="adj1" fmla="val 25000"/>
              <a:gd name="adj2" fmla="val 25000"/>
              <a:gd name="adj3" fmla="val 25000"/>
              <a:gd name="adj4" fmla="val 80854"/>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he-IL" sz="2000" dirty="0" smtClean="0"/>
              <a:t>א.מ.נ.</a:t>
            </a:r>
            <a:r>
              <a:rPr lang="en-GB" sz="2000" dirty="0" smtClean="0"/>
              <a:t>- also means to support</a:t>
            </a:r>
            <a:endParaRPr lang="he-IL" sz="2000" dirty="0"/>
          </a:p>
        </p:txBody>
      </p:sp>
      <p:sp>
        <p:nvSpPr>
          <p:cNvPr id="6" name="Right Arrow Callout 5"/>
          <p:cNvSpPr/>
          <p:nvPr/>
        </p:nvSpPr>
        <p:spPr>
          <a:xfrm>
            <a:off x="76200" y="2362200"/>
            <a:ext cx="2514600" cy="990600"/>
          </a:xfrm>
          <a:prstGeom prst="rightArrowCallout">
            <a:avLst>
              <a:gd name="adj1" fmla="val 25000"/>
              <a:gd name="adj2" fmla="val 25000"/>
              <a:gd name="adj3" fmla="val 25000"/>
              <a:gd name="adj4" fmla="val 80342"/>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His hands were supported.</a:t>
            </a:r>
            <a:endParaRPr lang="he-IL" sz="2000" dirty="0"/>
          </a:p>
        </p:txBody>
      </p:sp>
      <p:sp>
        <p:nvSpPr>
          <p:cNvPr id="7" name="TextBox 6"/>
          <p:cNvSpPr txBox="1"/>
          <p:nvPr/>
        </p:nvSpPr>
        <p:spPr>
          <a:xfrm>
            <a:off x="533400" y="3733800"/>
            <a:ext cx="8229600" cy="3046988"/>
          </a:xfrm>
          <a:prstGeom prst="rect">
            <a:avLst/>
          </a:prstGeom>
          <a:noFill/>
        </p:spPr>
        <p:txBody>
          <a:bodyPr wrap="square" rtlCol="1">
            <a:spAutoFit/>
          </a:bodyPr>
          <a:lstStyle/>
          <a:p>
            <a:pPr marL="285750" indent="-285750">
              <a:buFont typeface="Arial" pitchFamily="34" charset="0"/>
              <a:buChar char="•"/>
            </a:pPr>
            <a:r>
              <a:rPr lang="en-GB" sz="2400" b="1" dirty="0" smtClean="0">
                <a:solidFill>
                  <a:schemeClr val="accent5"/>
                </a:solidFill>
              </a:rPr>
              <a:t>Moshe should have supported G-d in public.</a:t>
            </a:r>
          </a:p>
          <a:p>
            <a:pPr marL="285750" indent="-285750">
              <a:buFont typeface="Arial" pitchFamily="34" charset="0"/>
              <a:buChar char="•"/>
            </a:pPr>
            <a:r>
              <a:rPr lang="en-GB" sz="2400" b="1" dirty="0" smtClean="0">
                <a:solidFill>
                  <a:schemeClr val="accent4"/>
                </a:solidFill>
              </a:rPr>
              <a:t>He should have told the people to believe in G-d and He will provide water.</a:t>
            </a:r>
          </a:p>
          <a:p>
            <a:pPr marL="285750" indent="-285750">
              <a:buFont typeface="Arial" pitchFamily="34" charset="0"/>
              <a:buChar char="•"/>
            </a:pPr>
            <a:r>
              <a:rPr lang="en-GB" sz="2400" b="1" dirty="0" smtClean="0">
                <a:solidFill>
                  <a:schemeClr val="accent5"/>
                </a:solidFill>
              </a:rPr>
              <a:t>The fact he didn’t is not a sin, but rather a leadership problem.</a:t>
            </a:r>
          </a:p>
          <a:p>
            <a:pPr marL="285750" indent="-285750">
              <a:buFont typeface="Arial" pitchFamily="34" charset="0"/>
              <a:buChar char="•"/>
            </a:pPr>
            <a:r>
              <a:rPr lang="en-GB" sz="2400" b="1" dirty="0" smtClean="0">
                <a:solidFill>
                  <a:schemeClr val="accent4"/>
                </a:solidFill>
              </a:rPr>
              <a:t>Leadership has to represent G-d.</a:t>
            </a:r>
          </a:p>
          <a:p>
            <a:pPr marL="285750" indent="-285750">
              <a:buFont typeface="Arial" pitchFamily="34" charset="0"/>
              <a:buChar char="•"/>
            </a:pPr>
            <a:r>
              <a:rPr lang="en-GB" sz="2400" b="1" dirty="0" smtClean="0">
                <a:solidFill>
                  <a:schemeClr val="accent5"/>
                </a:solidFill>
              </a:rPr>
              <a:t>After entering Eretz Yisrael, they can’t keep running to G-d for every little thing.</a:t>
            </a:r>
          </a:p>
        </p:txBody>
      </p:sp>
    </p:spTree>
    <p:extLst>
      <p:ext uri="{BB962C8B-B14F-4D97-AF65-F5344CB8AC3E}">
        <p14:creationId xmlns:p14="http://schemas.microsoft.com/office/powerpoint/2010/main" val="3564978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right)">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ipe(right)">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500" fill="hold"/>
                                        <p:tgtEl>
                                          <p:spTgt spid="6"/>
                                        </p:tgtEl>
                                        <p:attrNameLst>
                                          <p:attrName>ppt_x</p:attrName>
                                        </p:attrNameLst>
                                      </p:cBhvr>
                                      <p:tavLst>
                                        <p:tav tm="0">
                                          <p:val>
                                            <p:strVal val="0-#ppt_w/2"/>
                                          </p:val>
                                        </p:tav>
                                        <p:tav tm="100000">
                                          <p:val>
                                            <p:strVal val="#ppt_x"/>
                                          </p:val>
                                        </p:tav>
                                      </p:tavLst>
                                    </p:anim>
                                    <p:anim calcmode="lin" valueType="num">
                                      <p:cBhvr additive="base">
                                        <p:cTn id="3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7">
                                            <p:txEl>
                                              <p:pRg st="0" end="0"/>
                                            </p:txEl>
                                          </p:spTgt>
                                        </p:tgtEl>
                                        <p:attrNameLst>
                                          <p:attrName>style.visibility</p:attrName>
                                        </p:attrNameLst>
                                      </p:cBhvr>
                                      <p:to>
                                        <p:strVal val="visible"/>
                                      </p:to>
                                    </p:set>
                                    <p:animEffect transition="in" filter="wipe(left)">
                                      <p:cBhvr>
                                        <p:cTn id="39" dur="500"/>
                                        <p:tgtEl>
                                          <p:spTgt spid="7">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7">
                                            <p:txEl>
                                              <p:pRg st="1" end="1"/>
                                            </p:txEl>
                                          </p:spTgt>
                                        </p:tgtEl>
                                        <p:attrNameLst>
                                          <p:attrName>style.visibility</p:attrName>
                                        </p:attrNameLst>
                                      </p:cBhvr>
                                      <p:to>
                                        <p:strVal val="visible"/>
                                      </p:to>
                                    </p:set>
                                    <p:animEffect transition="in" filter="wipe(left)">
                                      <p:cBhvr>
                                        <p:cTn id="44" dur="500"/>
                                        <p:tgtEl>
                                          <p:spTgt spid="7">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7">
                                            <p:txEl>
                                              <p:pRg st="2" end="2"/>
                                            </p:txEl>
                                          </p:spTgt>
                                        </p:tgtEl>
                                        <p:attrNameLst>
                                          <p:attrName>style.visibility</p:attrName>
                                        </p:attrNameLst>
                                      </p:cBhvr>
                                      <p:to>
                                        <p:strVal val="visible"/>
                                      </p:to>
                                    </p:set>
                                    <p:animEffect transition="in" filter="wipe(left)">
                                      <p:cBhvr>
                                        <p:cTn id="49" dur="500"/>
                                        <p:tgtEl>
                                          <p:spTgt spid="7">
                                            <p:txEl>
                                              <p:pRg st="2" end="2"/>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7">
                                            <p:txEl>
                                              <p:pRg st="3" end="3"/>
                                            </p:txEl>
                                          </p:spTgt>
                                        </p:tgtEl>
                                        <p:attrNameLst>
                                          <p:attrName>style.visibility</p:attrName>
                                        </p:attrNameLst>
                                      </p:cBhvr>
                                      <p:to>
                                        <p:strVal val="visible"/>
                                      </p:to>
                                    </p:set>
                                    <p:animEffect transition="in" filter="wipe(left)">
                                      <p:cBhvr>
                                        <p:cTn id="54" dur="500"/>
                                        <p:tgtEl>
                                          <p:spTgt spid="7">
                                            <p:txEl>
                                              <p:pRg st="3" end="3"/>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7">
                                            <p:txEl>
                                              <p:pRg st="4" end="4"/>
                                            </p:txEl>
                                          </p:spTgt>
                                        </p:tgtEl>
                                        <p:attrNameLst>
                                          <p:attrName>style.visibility</p:attrName>
                                        </p:attrNameLst>
                                      </p:cBhvr>
                                      <p:to>
                                        <p:strVal val="visible"/>
                                      </p:to>
                                    </p:set>
                                    <p:animEffect transition="in" filter="wipe(left)">
                                      <p:cBhvr>
                                        <p:cTn id="59"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6" grpId="0" animBg="1"/>
      <p:bldP spid="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6000" b="1" dirty="0" smtClean="0">
                <a:solidFill>
                  <a:schemeClr val="accent2"/>
                </a:solidFill>
                <a:effectLst>
                  <a:outerShdw blurRad="38100" dist="38100" dir="2700000" algn="tl">
                    <a:srgbClr val="000000">
                      <a:alpha val="43137"/>
                    </a:srgbClr>
                  </a:outerShdw>
                </a:effectLst>
              </a:rPr>
              <a:t>במדבר פרק יז</a:t>
            </a:r>
            <a:endParaRPr lang="he-IL" sz="60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505200" y="1219200"/>
            <a:ext cx="5410200" cy="5334000"/>
          </a:xfrm>
        </p:spPr>
        <p:txBody>
          <a:bodyPr>
            <a:noAutofit/>
          </a:bodyPr>
          <a:lstStyle/>
          <a:p>
            <a:pPr marL="0" indent="0" algn="r" rtl="1">
              <a:buNone/>
            </a:pPr>
            <a:r>
              <a:rPr lang="he-IL" sz="2200" b="1" dirty="0" smtClean="0">
                <a:latin typeface="Calibri" pitchFamily="34" charset="0"/>
                <a:cs typeface="David" pitchFamily="34" charset="-79"/>
              </a:rPr>
              <a:t>כ</a:t>
            </a:r>
            <a:r>
              <a:rPr lang="he-IL" sz="2200" dirty="0" smtClean="0">
                <a:latin typeface="Calibri" pitchFamily="34" charset="0"/>
                <a:cs typeface="David" pitchFamily="34" charset="-79"/>
              </a:rPr>
              <a:t> </a:t>
            </a:r>
            <a:r>
              <a:rPr lang="he-IL" sz="2200" b="1" dirty="0">
                <a:solidFill>
                  <a:schemeClr val="accent3"/>
                </a:solidFill>
                <a:latin typeface="Calibri" pitchFamily="34" charset="0"/>
                <a:cs typeface="David" pitchFamily="34" charset="-79"/>
              </a:rPr>
              <a:t>וְהָיָה הָאִישׁ אֲשֶׁר אֶבְחַר-בּוֹ מַטֵּהוּ יִפְרָח וַהֲשִׁכֹּתִי מֵעָלַי אֶת-תְּלֻנּוֹת בְּנֵי יִשְׂרָאֵל אֲשֶׁר הֵם מַלִּינִם עֲלֵיכֶם. </a:t>
            </a:r>
            <a:endParaRPr lang="en-US" sz="2200" b="1" dirty="0">
              <a:solidFill>
                <a:schemeClr val="accent3"/>
              </a:solidFill>
              <a:latin typeface="Calibri" pitchFamily="34" charset="0"/>
              <a:cs typeface="David" pitchFamily="34" charset="-79"/>
            </a:endParaRPr>
          </a:p>
          <a:p>
            <a:pPr marL="0" indent="0" algn="r" rtl="1">
              <a:buNone/>
            </a:pPr>
            <a:r>
              <a:rPr lang="he-IL" sz="2200" b="1" dirty="0" smtClean="0">
                <a:latin typeface="Calibri" pitchFamily="34" charset="0"/>
                <a:cs typeface="David" pitchFamily="34" charset="-79"/>
              </a:rPr>
              <a:t>כא</a:t>
            </a:r>
            <a:r>
              <a:rPr lang="he-IL" sz="2200" dirty="0" smtClean="0">
                <a:latin typeface="Calibri" pitchFamily="34" charset="0"/>
                <a:cs typeface="David" pitchFamily="34" charset="-79"/>
              </a:rPr>
              <a:t> </a:t>
            </a:r>
            <a:r>
              <a:rPr lang="he-IL" sz="2200" dirty="0">
                <a:latin typeface="Calibri" pitchFamily="34" charset="0"/>
                <a:cs typeface="David" pitchFamily="34" charset="-79"/>
              </a:rPr>
              <a:t>וַיְדַבֵּר מֹשֶׁה אֶל-בְּנֵי יִשְׂרָאֵל וַיִּתְּנוּ אֵלָיו כָּל-נְשִׂיאֵיהֶם מַטֶּה לְנָשִׂיא אֶחָד מַטֶּה לְנָשִׂיא אֶחָד לְבֵית אֲבֹתָם שְׁנֵים עָשָׂר מַטּוֹת וּמַטֵּה אַהֲרֹן בְּתוֹךְ מַטּוֹתָם. </a:t>
            </a:r>
            <a:endParaRPr lang="he-IL" sz="2200" dirty="0" smtClean="0">
              <a:latin typeface="Calibri" pitchFamily="34" charset="0"/>
              <a:cs typeface="David" pitchFamily="34" charset="-79"/>
            </a:endParaRPr>
          </a:p>
          <a:p>
            <a:pPr marL="0" indent="0" algn="r" rtl="1">
              <a:buNone/>
            </a:pPr>
            <a:r>
              <a:rPr lang="he-IL" sz="2200" b="1" dirty="0" smtClean="0">
                <a:latin typeface="Calibri" pitchFamily="34" charset="0"/>
                <a:cs typeface="David" pitchFamily="34" charset="-79"/>
              </a:rPr>
              <a:t>כב</a:t>
            </a:r>
            <a:r>
              <a:rPr lang="he-IL" sz="2200" dirty="0" smtClean="0">
                <a:latin typeface="Calibri" pitchFamily="34" charset="0"/>
                <a:cs typeface="David" pitchFamily="34" charset="-79"/>
              </a:rPr>
              <a:t> </a:t>
            </a:r>
            <a:r>
              <a:rPr lang="he-IL" sz="2200" dirty="0">
                <a:latin typeface="Calibri" pitchFamily="34" charset="0"/>
                <a:cs typeface="David" pitchFamily="34" charset="-79"/>
              </a:rPr>
              <a:t>וַיַּנַּח מֹשֶׁה אֶת-הַמַּטֹּת לִפְנֵי יְהוָה בְּאֹהֶל הָעֵדֻת. </a:t>
            </a:r>
            <a:endParaRPr lang="he-IL" sz="2200" dirty="0" smtClean="0">
              <a:latin typeface="Calibri" pitchFamily="34" charset="0"/>
              <a:cs typeface="David" pitchFamily="34" charset="-79"/>
            </a:endParaRPr>
          </a:p>
          <a:p>
            <a:pPr marL="0" indent="0" algn="r" rtl="1">
              <a:buNone/>
            </a:pPr>
            <a:r>
              <a:rPr lang="he-IL" sz="2200" b="1" dirty="0" smtClean="0">
                <a:latin typeface="Calibri" pitchFamily="34" charset="0"/>
                <a:cs typeface="David" pitchFamily="34" charset="-79"/>
              </a:rPr>
              <a:t>כג</a:t>
            </a:r>
            <a:r>
              <a:rPr lang="he-IL" sz="2200" dirty="0" smtClean="0">
                <a:latin typeface="Calibri" pitchFamily="34" charset="0"/>
                <a:cs typeface="David" pitchFamily="34" charset="-79"/>
              </a:rPr>
              <a:t> </a:t>
            </a:r>
            <a:r>
              <a:rPr lang="he-IL" sz="2200" dirty="0">
                <a:latin typeface="Calibri" pitchFamily="34" charset="0"/>
                <a:cs typeface="David" pitchFamily="34" charset="-79"/>
              </a:rPr>
              <a:t>וַיְהִי מִמָּחֳרָת וַיָּבֹא מֹשֶׁה אֶל-אֹהֶל הָעֵדוּת וְהִנֵּה פָּרַח מַטֵּה-אַהֲרֹן לְבֵית לֵוִי וַיֹּצֵא פֶרַח וַיָּצֵץ צִיץ וַיִּגְמֹל שְׁקֵדִים. </a:t>
            </a:r>
            <a:endParaRPr lang="he-IL" sz="2200" dirty="0" smtClean="0">
              <a:latin typeface="Calibri" pitchFamily="34" charset="0"/>
              <a:cs typeface="David" pitchFamily="34" charset="-79"/>
            </a:endParaRPr>
          </a:p>
          <a:p>
            <a:pPr marL="0" indent="0" algn="r" rtl="1">
              <a:buNone/>
            </a:pPr>
            <a:r>
              <a:rPr lang="he-IL" sz="2200" b="1" dirty="0" smtClean="0">
                <a:latin typeface="Calibri" pitchFamily="34" charset="0"/>
                <a:cs typeface="David" pitchFamily="34" charset="-79"/>
              </a:rPr>
              <a:t>כד</a:t>
            </a:r>
            <a:r>
              <a:rPr lang="he-IL" sz="2200" dirty="0" smtClean="0">
                <a:latin typeface="Calibri" pitchFamily="34" charset="0"/>
                <a:cs typeface="David" pitchFamily="34" charset="-79"/>
              </a:rPr>
              <a:t> </a:t>
            </a:r>
            <a:r>
              <a:rPr lang="he-IL" sz="2200" dirty="0">
                <a:latin typeface="Calibri" pitchFamily="34" charset="0"/>
                <a:cs typeface="David" pitchFamily="34" charset="-79"/>
              </a:rPr>
              <a:t>וַיֹּצֵא מֹשֶׁה אֶת-כָּל-הַמַּטֹּת מִלִּפְנֵי יְהוָה אֶל-כָּל-בְּנֵי יִשְׂרָאֵל וַיִּרְאוּ וַיִּקְחוּ אִישׁ מַטֵּהוּ. </a:t>
            </a:r>
            <a:endParaRPr lang="he-IL" sz="2200" dirty="0" smtClean="0">
              <a:latin typeface="Calibri" pitchFamily="34" charset="0"/>
              <a:cs typeface="David" pitchFamily="34" charset="-79"/>
            </a:endParaRPr>
          </a:p>
          <a:p>
            <a:pPr marL="0" indent="0" algn="r" rtl="1">
              <a:buNone/>
            </a:pPr>
            <a:r>
              <a:rPr lang="he-IL" sz="2200" b="1" dirty="0" smtClean="0">
                <a:latin typeface="Calibri" pitchFamily="34" charset="0"/>
                <a:cs typeface="David" pitchFamily="34" charset="-79"/>
              </a:rPr>
              <a:t>כה</a:t>
            </a:r>
            <a:r>
              <a:rPr lang="he-IL" sz="2200" dirty="0" smtClean="0">
                <a:latin typeface="Calibri" pitchFamily="34" charset="0"/>
                <a:cs typeface="David" pitchFamily="34" charset="-79"/>
              </a:rPr>
              <a:t> </a:t>
            </a:r>
            <a:r>
              <a:rPr lang="he-IL" sz="2200" b="1" dirty="0">
                <a:solidFill>
                  <a:schemeClr val="accent1"/>
                </a:solidFill>
                <a:latin typeface="Calibri" pitchFamily="34" charset="0"/>
                <a:cs typeface="David" pitchFamily="34" charset="-79"/>
              </a:rPr>
              <a:t>וַיֹּאמֶר יְהוָה אֶל-מֹשֶׁה הָשֵׁב אֶת-מַטֵּה אַהֲרֹן לִפְנֵי הָעֵדוּת לְמִשְׁמֶרֶת לְאוֹת לִבְנֵי-מֶרִי וּתְכַל תְּלוּנֹּתָם מֵעָלַי וְלֹא יָמֻתוּ. </a:t>
            </a:r>
            <a:endParaRPr lang="he-IL" sz="2200" b="1" dirty="0" smtClean="0">
              <a:solidFill>
                <a:schemeClr val="accent1"/>
              </a:solidFill>
              <a:latin typeface="Calibri" pitchFamily="34" charset="0"/>
              <a:cs typeface="David" pitchFamily="34" charset="-79"/>
            </a:endParaRPr>
          </a:p>
          <a:p>
            <a:pPr marL="0" indent="0" algn="r" rtl="1">
              <a:buNone/>
            </a:pPr>
            <a:r>
              <a:rPr lang="he-IL" sz="2200" b="1" dirty="0" smtClean="0">
                <a:latin typeface="Calibri" pitchFamily="34" charset="0"/>
                <a:cs typeface="David" pitchFamily="34" charset="-79"/>
              </a:rPr>
              <a:t>כו</a:t>
            </a:r>
            <a:r>
              <a:rPr lang="he-IL" sz="2200" dirty="0" smtClean="0">
                <a:latin typeface="Calibri" pitchFamily="34" charset="0"/>
                <a:cs typeface="David" pitchFamily="34" charset="-79"/>
              </a:rPr>
              <a:t> </a:t>
            </a:r>
            <a:r>
              <a:rPr lang="he-IL" sz="2200" dirty="0">
                <a:latin typeface="Calibri" pitchFamily="34" charset="0"/>
                <a:cs typeface="David" pitchFamily="34" charset="-79"/>
              </a:rPr>
              <a:t>וַיַּעַשׂ מֹשֶׁה כַּאֲשֶׁר צִוָּה יְהוָה אֹתוֹ כֵּן עָשָׂה</a:t>
            </a:r>
            <a:r>
              <a:rPr lang="he-IL" sz="2200" dirty="0" smtClean="0">
                <a:latin typeface="Calibri" pitchFamily="34" charset="0"/>
                <a:cs typeface="David" pitchFamily="34" charset="-79"/>
              </a:rPr>
              <a:t>.</a:t>
            </a:r>
            <a:r>
              <a:rPr lang="en-US" sz="2200" dirty="0" smtClean="0">
                <a:latin typeface="Calibri" pitchFamily="34" charset="0"/>
                <a:cs typeface="David" pitchFamily="34" charset="-79"/>
              </a:rPr>
              <a:t> </a:t>
            </a:r>
            <a:r>
              <a:rPr lang="en-GB" sz="2200" dirty="0">
                <a:latin typeface="Calibri" pitchFamily="34" charset="0"/>
                <a:cs typeface="David" pitchFamily="34" charset="-79"/>
              </a:rPr>
              <a:t> </a:t>
            </a:r>
            <a:endParaRPr lang="en-US" sz="2200" dirty="0">
              <a:latin typeface="Calibri" pitchFamily="34" charset="0"/>
              <a:cs typeface="David" pitchFamily="34" charset="-79"/>
            </a:endParaRPr>
          </a:p>
          <a:p>
            <a:pPr marL="0" indent="0" algn="r" rtl="1">
              <a:buNone/>
            </a:pPr>
            <a:endParaRPr lang="he-IL" sz="2200" dirty="0">
              <a:latin typeface="Calibri" pitchFamily="34" charset="0"/>
              <a:cs typeface="David" pitchFamily="34" charset="-79"/>
            </a:endParaRPr>
          </a:p>
        </p:txBody>
      </p:sp>
      <p:sp>
        <p:nvSpPr>
          <p:cNvPr id="4" name="Right Arrow Callout 3"/>
          <p:cNvSpPr/>
          <p:nvPr/>
        </p:nvSpPr>
        <p:spPr>
          <a:xfrm>
            <a:off x="76200" y="1295400"/>
            <a:ext cx="3429000" cy="950890"/>
          </a:xfrm>
          <a:prstGeom prst="rightArrowCallout">
            <a:avLst>
              <a:gd name="adj1" fmla="val 25000"/>
              <a:gd name="adj2" fmla="val 25000"/>
              <a:gd name="adj3" fmla="val 25000"/>
              <a:gd name="adj4" fmla="val 89014"/>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000" dirty="0" smtClean="0"/>
              <a:t>The purpose of the test is to put an end to all complaints.</a:t>
            </a:r>
            <a:endParaRPr lang="he-IL" sz="2000" dirty="0"/>
          </a:p>
        </p:txBody>
      </p:sp>
      <p:sp>
        <p:nvSpPr>
          <p:cNvPr id="5" name="Right Arrow Callout 4"/>
          <p:cNvSpPr/>
          <p:nvPr/>
        </p:nvSpPr>
        <p:spPr>
          <a:xfrm>
            <a:off x="76200" y="2667000"/>
            <a:ext cx="3429000" cy="4038600"/>
          </a:xfrm>
          <a:prstGeom prst="rightArrowCallout">
            <a:avLst>
              <a:gd name="adj1" fmla="val 25000"/>
              <a:gd name="adj2" fmla="val 25000"/>
              <a:gd name="adj3" fmla="val 8474"/>
              <a:gd name="adj4" fmla="val 86385"/>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Moshe is to bring the staff back to the Ohel Moed to be an </a:t>
            </a:r>
            <a:r>
              <a:rPr lang="he-IL" sz="2000" dirty="0" smtClean="0"/>
              <a:t>אות</a:t>
            </a:r>
            <a:r>
              <a:rPr lang="en-GB" sz="2000" dirty="0" smtClean="0"/>
              <a:t> for the rebellious people to remind them not to be rebellious. The next time the people sin, Moshe should take this staff and show it to the people in order to quell their complaint. G-d is giving a solution for future complaints.</a:t>
            </a:r>
            <a:endParaRPr lang="he-IL" sz="2000" dirty="0"/>
          </a:p>
        </p:txBody>
      </p:sp>
    </p:spTree>
    <p:extLst>
      <p:ext uri="{BB962C8B-B14F-4D97-AF65-F5344CB8AC3E}">
        <p14:creationId xmlns:p14="http://schemas.microsoft.com/office/powerpoint/2010/main" val="1932464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right)">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right)">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right)">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0-#ppt_w/2"/>
                                          </p:val>
                                        </p:tav>
                                        <p:tav tm="100000">
                                          <p:val>
                                            <p:strVal val="#ppt_x"/>
                                          </p:val>
                                        </p:tav>
                                      </p:tavLst>
                                    </p:anim>
                                    <p:anim calcmode="lin" valueType="num">
                                      <p:cBhvr additive="base">
                                        <p:cTn id="4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wipe(right)">
                                      <p:cBhvr>
                                        <p:cTn id="4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458200" cy="5592763"/>
          </a:xfrm>
        </p:spPr>
        <p:txBody>
          <a:bodyPr anchor="ctr">
            <a:noAutofit/>
          </a:bodyPr>
          <a:lstStyle/>
          <a:p>
            <a:r>
              <a:rPr lang="en-GB" sz="2800" b="1" dirty="0" smtClean="0">
                <a:solidFill>
                  <a:schemeClr val="accent2"/>
                </a:solidFill>
                <a:latin typeface="Calibri" pitchFamily="34" charset="0"/>
                <a:cs typeface="David" pitchFamily="34" charset="-79"/>
              </a:rPr>
              <a:t>Moshe takes the mateh, the one he was commanded to take after Korach, Aharon’s mateh.</a:t>
            </a:r>
          </a:p>
          <a:p>
            <a:endParaRPr lang="en-GB" sz="2800" b="1" dirty="0" smtClean="0">
              <a:latin typeface="Calibri" pitchFamily="34" charset="0"/>
              <a:cs typeface="David" pitchFamily="34" charset="-79"/>
            </a:endParaRPr>
          </a:p>
          <a:p>
            <a:r>
              <a:rPr lang="en-GB" sz="2800" b="1" dirty="0" smtClean="0">
                <a:solidFill>
                  <a:schemeClr val="accent4"/>
                </a:solidFill>
                <a:latin typeface="Calibri" pitchFamily="34" charset="0"/>
                <a:cs typeface="David" pitchFamily="34" charset="-79"/>
              </a:rPr>
              <a:t>He then takes a second mateh, his own.</a:t>
            </a:r>
          </a:p>
          <a:p>
            <a:endParaRPr lang="en-GB" sz="2800" b="1" dirty="0" smtClean="0">
              <a:latin typeface="Calibri" pitchFamily="34" charset="0"/>
              <a:cs typeface="David" pitchFamily="34" charset="-79"/>
            </a:endParaRPr>
          </a:p>
          <a:p>
            <a:r>
              <a:rPr lang="en-GB" sz="2800" b="1" dirty="0" smtClean="0">
                <a:solidFill>
                  <a:schemeClr val="accent2"/>
                </a:solidFill>
                <a:latin typeface="Calibri" pitchFamily="34" charset="0"/>
                <a:cs typeface="David" pitchFamily="34" charset="-79"/>
              </a:rPr>
              <a:t>Now </a:t>
            </a:r>
            <a:r>
              <a:rPr lang="he-IL" sz="2800" b="1" dirty="0" smtClean="0">
                <a:solidFill>
                  <a:schemeClr val="accent2"/>
                </a:solidFill>
                <a:latin typeface="Calibri" pitchFamily="34" charset="0"/>
                <a:cs typeface="David" pitchFamily="34" charset="-79"/>
              </a:rPr>
              <a:t>'שמעו </a:t>
            </a:r>
            <a:r>
              <a:rPr lang="he-IL" sz="2800" b="1" dirty="0">
                <a:solidFill>
                  <a:schemeClr val="accent2"/>
                </a:solidFill>
                <a:latin typeface="Calibri" pitchFamily="34" charset="0"/>
                <a:cs typeface="David" pitchFamily="34" charset="-79"/>
              </a:rPr>
              <a:t>נא </a:t>
            </a:r>
            <a:r>
              <a:rPr lang="he-IL" sz="2800" b="1" dirty="0" smtClean="0">
                <a:solidFill>
                  <a:schemeClr val="accent2"/>
                </a:solidFill>
                <a:latin typeface="Calibri" pitchFamily="34" charset="0"/>
                <a:cs typeface="David" pitchFamily="34" charset="-79"/>
              </a:rPr>
              <a:t>המורים'</a:t>
            </a:r>
            <a:r>
              <a:rPr lang="en-GB" sz="2800" b="1" dirty="0" smtClean="0">
                <a:solidFill>
                  <a:schemeClr val="accent2"/>
                </a:solidFill>
                <a:latin typeface="Calibri" pitchFamily="34" charset="0"/>
                <a:cs typeface="David" pitchFamily="34" charset="-79"/>
              </a:rPr>
              <a:t> </a:t>
            </a:r>
            <a:r>
              <a:rPr lang="en-GB" sz="2800" b="1" dirty="0">
                <a:solidFill>
                  <a:schemeClr val="accent2"/>
                </a:solidFill>
                <a:latin typeface="Calibri" pitchFamily="34" charset="0"/>
                <a:cs typeface="David" pitchFamily="34" charset="-79"/>
              </a:rPr>
              <a:t>makes </a:t>
            </a:r>
            <a:r>
              <a:rPr lang="en-GB" sz="2800" b="1" dirty="0" smtClean="0">
                <a:solidFill>
                  <a:schemeClr val="accent2"/>
                </a:solidFill>
                <a:latin typeface="Calibri" pitchFamily="34" charset="0"/>
                <a:cs typeface="David" pitchFamily="34" charset="-79"/>
              </a:rPr>
              <a:t>sense as it refers </a:t>
            </a:r>
            <a:r>
              <a:rPr lang="en-GB" sz="2800" b="1" dirty="0">
                <a:solidFill>
                  <a:schemeClr val="accent2"/>
                </a:solidFill>
                <a:latin typeface="Calibri" pitchFamily="34" charset="0"/>
                <a:cs typeface="David" pitchFamily="34" charset="-79"/>
              </a:rPr>
              <a:t>back to last time. </a:t>
            </a:r>
            <a:endParaRPr lang="en-US" sz="2800" b="1" dirty="0">
              <a:solidFill>
                <a:schemeClr val="accent2"/>
              </a:solidFill>
              <a:latin typeface="Calibri" pitchFamily="34" charset="0"/>
              <a:cs typeface="David" pitchFamily="34" charset="-79"/>
            </a:endParaRPr>
          </a:p>
        </p:txBody>
      </p:sp>
    </p:spTree>
    <p:extLst>
      <p:ext uri="{BB962C8B-B14F-4D97-AF65-F5344CB8AC3E}">
        <p14:creationId xmlns:p14="http://schemas.microsoft.com/office/powerpoint/2010/main" val="513466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he-IL" sz="6000" b="1" dirty="0" smtClean="0">
                <a:solidFill>
                  <a:schemeClr val="accent2"/>
                </a:solidFill>
                <a:effectLst>
                  <a:outerShdw blurRad="38100" dist="38100" dir="2700000" algn="tl">
                    <a:srgbClr val="000000">
                      <a:alpha val="43137"/>
                    </a:srgbClr>
                  </a:outerShdw>
                </a:effectLst>
              </a:rPr>
              <a:t>במדבר פרק יא</a:t>
            </a:r>
            <a:endParaRPr lang="he-IL" sz="60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84113" y="990600"/>
            <a:ext cx="5707487" cy="5135563"/>
          </a:xfrm>
        </p:spPr>
        <p:txBody>
          <a:bodyPr>
            <a:noAutofit/>
          </a:bodyPr>
          <a:lstStyle/>
          <a:p>
            <a:pPr marL="0" indent="0" algn="r" rtl="1">
              <a:buNone/>
            </a:pPr>
            <a:r>
              <a:rPr lang="he-IL" sz="2400" b="1" dirty="0" smtClean="0">
                <a:latin typeface="Calibri" pitchFamily="34" charset="0"/>
                <a:cs typeface="David" pitchFamily="34" charset="-79"/>
              </a:rPr>
              <a:t>י</a:t>
            </a:r>
            <a:r>
              <a:rPr lang="he-IL" sz="2400" dirty="0" smtClean="0">
                <a:latin typeface="Calibri" pitchFamily="34" charset="0"/>
                <a:cs typeface="David" pitchFamily="34" charset="-79"/>
              </a:rPr>
              <a:t> וַיִּשְׁמַע </a:t>
            </a:r>
            <a:r>
              <a:rPr lang="he-IL" sz="2400" dirty="0">
                <a:latin typeface="Calibri" pitchFamily="34" charset="0"/>
                <a:cs typeface="David" pitchFamily="34" charset="-79"/>
              </a:rPr>
              <a:t>מֹשֶׁה אֶת-הָעָם בֹּכֶה לְמִשְׁפְּחֹתָיו אִישׁ לְפֶתַח אָהֳלוֹ וַיִּחַר-אַף יְהוָה מְאֹד וּבְעֵינֵי מֹשֶׁה רָע. </a:t>
            </a:r>
            <a:endParaRPr lang="he-IL" sz="2400" dirty="0" smtClean="0">
              <a:latin typeface="Calibri" pitchFamily="34" charset="0"/>
              <a:cs typeface="David" pitchFamily="34" charset="-79"/>
            </a:endParaRPr>
          </a:p>
          <a:p>
            <a:pPr marL="0" indent="0" algn="r" rtl="1">
              <a:buNone/>
            </a:pPr>
            <a:r>
              <a:rPr lang="he-IL" sz="2400" b="1" dirty="0" smtClean="0">
                <a:latin typeface="Calibri" pitchFamily="34" charset="0"/>
                <a:cs typeface="David" pitchFamily="34" charset="-79"/>
              </a:rPr>
              <a:t>יא</a:t>
            </a:r>
            <a:r>
              <a:rPr lang="he-IL" sz="2400" dirty="0" smtClean="0">
                <a:latin typeface="Calibri" pitchFamily="34" charset="0"/>
                <a:cs typeface="David" pitchFamily="34" charset="-79"/>
              </a:rPr>
              <a:t> </a:t>
            </a:r>
            <a:r>
              <a:rPr lang="he-IL" sz="2400" dirty="0">
                <a:latin typeface="Calibri" pitchFamily="34" charset="0"/>
                <a:cs typeface="David" pitchFamily="34" charset="-79"/>
              </a:rPr>
              <a:t>וַיֹּאמֶר מֹשֶׁה אֶל-יְהוָה </a:t>
            </a:r>
            <a:r>
              <a:rPr lang="he-IL" sz="2400" b="1" dirty="0">
                <a:solidFill>
                  <a:schemeClr val="accent6"/>
                </a:solidFill>
                <a:latin typeface="Calibri" pitchFamily="34" charset="0"/>
                <a:cs typeface="David" pitchFamily="34" charset="-79"/>
              </a:rPr>
              <a:t>לָמָה הֲרֵעֹתָ </a:t>
            </a:r>
            <a:r>
              <a:rPr lang="he-IL" sz="2400" dirty="0">
                <a:latin typeface="Calibri" pitchFamily="34" charset="0"/>
                <a:cs typeface="David" pitchFamily="34" charset="-79"/>
              </a:rPr>
              <a:t>לְעַבְדֶּךָ וְלָמָּה לֹא-מָצָתִי חֵן בְּעֵינֶיךָ לָשׂוּם אֶת-מַשָּׂא כָּל-הָעָם הַזֶּה עָלָי. </a:t>
            </a:r>
            <a:endParaRPr lang="en-US" sz="2400" dirty="0">
              <a:latin typeface="Calibri" pitchFamily="34" charset="0"/>
              <a:cs typeface="David" pitchFamily="34" charset="-79"/>
            </a:endParaRPr>
          </a:p>
          <a:p>
            <a:pPr marL="0" indent="0" algn="r" rtl="1">
              <a:buNone/>
            </a:pPr>
            <a:r>
              <a:rPr lang="he-IL" sz="2400" b="1" dirty="0" smtClean="0">
                <a:latin typeface="Calibri" pitchFamily="34" charset="0"/>
                <a:cs typeface="David" pitchFamily="34" charset="-79"/>
              </a:rPr>
              <a:t>יב</a:t>
            </a:r>
            <a:r>
              <a:rPr lang="he-IL" sz="2400" dirty="0" smtClean="0">
                <a:latin typeface="Calibri" pitchFamily="34" charset="0"/>
                <a:cs typeface="David" pitchFamily="34" charset="-79"/>
              </a:rPr>
              <a:t> </a:t>
            </a:r>
            <a:r>
              <a:rPr lang="he-IL" sz="2400" dirty="0">
                <a:latin typeface="Calibri" pitchFamily="34" charset="0"/>
                <a:cs typeface="David" pitchFamily="34" charset="-79"/>
              </a:rPr>
              <a:t>הֶאָנֹכִי הָרִיתִי אֵת כָּל-הָעָם הַזֶּה אִם-אָנֹכִי יְלִדְתִּיהוּ כִּי-תֹאמַר אֵלַי שָׂאֵהוּ בְחֵיקֶךָ כַּאֲשֶׁר יִשָּׂא הָאֹמֵן אֶת-הַיֹּנֵק עַל הָאֲדָמָה אֲשֶׁר נִשְׁבַּעְתָּ לַאֲבֹתָיו. </a:t>
            </a:r>
            <a:endParaRPr lang="he-IL" sz="2400" dirty="0" smtClean="0">
              <a:latin typeface="Calibri" pitchFamily="34" charset="0"/>
              <a:cs typeface="David" pitchFamily="34" charset="-79"/>
            </a:endParaRPr>
          </a:p>
          <a:p>
            <a:pPr marL="0" indent="0" algn="r" rtl="1">
              <a:buNone/>
            </a:pPr>
            <a:r>
              <a:rPr lang="he-IL" sz="2400" b="1" dirty="0" smtClean="0">
                <a:latin typeface="Calibri" pitchFamily="34" charset="0"/>
                <a:cs typeface="David" pitchFamily="34" charset="-79"/>
              </a:rPr>
              <a:t>יג</a:t>
            </a:r>
            <a:r>
              <a:rPr lang="he-IL" sz="2400" dirty="0" smtClean="0">
                <a:latin typeface="Calibri" pitchFamily="34" charset="0"/>
                <a:cs typeface="David" pitchFamily="34" charset="-79"/>
              </a:rPr>
              <a:t> </a:t>
            </a:r>
            <a:r>
              <a:rPr lang="he-IL" sz="2400" dirty="0">
                <a:latin typeface="Calibri" pitchFamily="34" charset="0"/>
                <a:cs typeface="David" pitchFamily="34" charset="-79"/>
              </a:rPr>
              <a:t>מֵאַיִן לִי בָּשָׂר לָתֵת לְכָל-הָעָם הַזֶּה כִּי-יִבְכּוּ עָלַי לֵאמֹר תְּנָה-לָּנוּ בָשָׂר וְנֹאכֵלָה. </a:t>
            </a:r>
            <a:endParaRPr lang="en-US" sz="2400" dirty="0">
              <a:latin typeface="Calibri" pitchFamily="34" charset="0"/>
              <a:cs typeface="David" pitchFamily="34" charset="-79"/>
            </a:endParaRPr>
          </a:p>
          <a:p>
            <a:pPr marL="0" indent="0" algn="r" rtl="1">
              <a:buNone/>
            </a:pPr>
            <a:r>
              <a:rPr lang="he-IL" sz="2400" b="1" dirty="0" smtClean="0">
                <a:latin typeface="Calibri" pitchFamily="34" charset="0"/>
                <a:cs typeface="David" pitchFamily="34" charset="-79"/>
              </a:rPr>
              <a:t>יד</a:t>
            </a:r>
            <a:r>
              <a:rPr lang="he-IL" sz="2400" dirty="0" smtClean="0">
                <a:latin typeface="Calibri" pitchFamily="34" charset="0"/>
                <a:cs typeface="David" pitchFamily="34" charset="-79"/>
              </a:rPr>
              <a:t> </a:t>
            </a:r>
            <a:r>
              <a:rPr lang="he-IL" sz="2400" dirty="0">
                <a:latin typeface="Calibri" pitchFamily="34" charset="0"/>
                <a:cs typeface="David" pitchFamily="34" charset="-79"/>
              </a:rPr>
              <a:t>לֹא-אוּכַל אָנֹכִי לְבַדִּי לָשֵׂאת אֶת-כָּל-הָעָם הַזֶּה כִּי כָבֵד מִמֶּנִּי. </a:t>
            </a:r>
            <a:endParaRPr lang="he-IL" sz="2400" dirty="0" smtClean="0">
              <a:latin typeface="Calibri" pitchFamily="34" charset="0"/>
              <a:cs typeface="David" pitchFamily="34" charset="-79"/>
            </a:endParaRPr>
          </a:p>
          <a:p>
            <a:pPr marL="0" indent="0" algn="r" rtl="1">
              <a:buNone/>
            </a:pPr>
            <a:r>
              <a:rPr lang="he-IL" sz="2400" b="1" dirty="0" smtClean="0">
                <a:latin typeface="Calibri" pitchFamily="34" charset="0"/>
                <a:cs typeface="David" pitchFamily="34" charset="-79"/>
              </a:rPr>
              <a:t>טו</a:t>
            </a:r>
            <a:r>
              <a:rPr lang="he-IL" sz="2400" dirty="0" smtClean="0">
                <a:latin typeface="Calibri" pitchFamily="34" charset="0"/>
                <a:cs typeface="David" pitchFamily="34" charset="-79"/>
              </a:rPr>
              <a:t> </a:t>
            </a:r>
            <a:r>
              <a:rPr lang="he-IL" sz="2400" dirty="0">
                <a:latin typeface="Calibri" pitchFamily="34" charset="0"/>
                <a:cs typeface="David" pitchFamily="34" charset="-79"/>
              </a:rPr>
              <a:t>וְאִם-כָּכָה אַתְּ-עֹשֶׂה לִּי הָרְגֵנִי נָא הָרֹג אִם-מָצָאתִי חֵן בְּעֵינֶיךָ וְאַל-אֶרְאֶה בְּרָעָתִי. </a:t>
            </a:r>
          </a:p>
        </p:txBody>
      </p:sp>
      <p:sp>
        <p:nvSpPr>
          <p:cNvPr id="4" name="Right Arrow Callout 3"/>
          <p:cNvSpPr/>
          <p:nvPr/>
        </p:nvSpPr>
        <p:spPr>
          <a:xfrm>
            <a:off x="76200" y="1295400"/>
            <a:ext cx="3207913" cy="1905000"/>
          </a:xfrm>
          <a:prstGeom prst="rightArrowCallout">
            <a:avLst>
              <a:gd name="adj1" fmla="val 25000"/>
              <a:gd name="adj2" fmla="val 25000"/>
              <a:gd name="adj3" fmla="val 15535"/>
              <a:gd name="adj4" fmla="val 86010"/>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The same words Moshe had used previously to daven for the people, are now used on behalf of himself against the people. </a:t>
            </a:r>
            <a:endParaRPr lang="he-IL" sz="2000" dirty="0"/>
          </a:p>
        </p:txBody>
      </p:sp>
    </p:spTree>
    <p:extLst>
      <p:ext uri="{BB962C8B-B14F-4D97-AF65-F5344CB8AC3E}">
        <p14:creationId xmlns:p14="http://schemas.microsoft.com/office/powerpoint/2010/main" val="3313178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right)">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right)">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right)">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he-IL" sz="6000" b="1" dirty="0" smtClean="0">
                <a:solidFill>
                  <a:schemeClr val="accent2"/>
                </a:solidFill>
                <a:effectLst>
                  <a:outerShdw blurRad="38100" dist="38100" dir="2700000" algn="tl">
                    <a:srgbClr val="000000">
                      <a:alpha val="43137"/>
                    </a:srgbClr>
                  </a:outerShdw>
                </a:effectLst>
              </a:rPr>
              <a:t>במדבר פרק יא</a:t>
            </a:r>
            <a:endParaRPr lang="he-IL" sz="60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86200" y="1600200"/>
            <a:ext cx="4800600" cy="4876800"/>
          </a:xfrm>
        </p:spPr>
        <p:txBody>
          <a:bodyPr>
            <a:noAutofit/>
          </a:bodyPr>
          <a:lstStyle/>
          <a:p>
            <a:pPr marL="0" indent="0" algn="r" rtl="1">
              <a:buNone/>
            </a:pPr>
            <a:r>
              <a:rPr lang="he-IL" sz="2400" b="1" dirty="0" smtClean="0">
                <a:latin typeface="David" pitchFamily="34" charset="-79"/>
                <a:cs typeface="David" pitchFamily="34" charset="-79"/>
              </a:rPr>
              <a:t>כה</a:t>
            </a:r>
            <a:r>
              <a:rPr lang="he-IL" sz="2400" dirty="0" smtClean="0">
                <a:latin typeface="David" pitchFamily="34" charset="-79"/>
                <a:cs typeface="David" pitchFamily="34" charset="-79"/>
              </a:rPr>
              <a:t> </a:t>
            </a:r>
            <a:r>
              <a:rPr lang="he-IL" sz="2400" dirty="0">
                <a:latin typeface="David" pitchFamily="34" charset="-79"/>
                <a:cs typeface="David" pitchFamily="34" charset="-79"/>
              </a:rPr>
              <a:t>וַיֵּרֶד יְהוָה בֶּעָנָן וַיְדַבֵּר אֵלָיו וַיָּאצֶל מִן-הָרוּחַ אֲשֶׁר עָלָיו וַיִּתֵּן עַל-שִׁבְעִים אִישׁ הַזְּקֵנִים וַיְהִי כְּנוֹחַ עֲלֵיהֶם הָרוּחַ וַיִּתְנַבְּאוּ וְלֹא יָסָפוּ. </a:t>
            </a:r>
            <a:endParaRPr lang="he-IL" sz="2400" dirty="0" smtClean="0">
              <a:latin typeface="David" pitchFamily="34" charset="-79"/>
              <a:cs typeface="David" pitchFamily="34" charset="-79"/>
            </a:endParaRPr>
          </a:p>
          <a:p>
            <a:pPr marL="0" indent="0" algn="r" rtl="1">
              <a:buNone/>
            </a:pPr>
            <a:r>
              <a:rPr lang="he-IL" sz="2400" b="1" dirty="0" smtClean="0">
                <a:latin typeface="David" pitchFamily="34" charset="-79"/>
                <a:cs typeface="David" pitchFamily="34" charset="-79"/>
              </a:rPr>
              <a:t>כו</a:t>
            </a:r>
            <a:r>
              <a:rPr lang="he-IL" sz="2400" dirty="0" smtClean="0">
                <a:latin typeface="David" pitchFamily="34" charset="-79"/>
                <a:cs typeface="David" pitchFamily="34" charset="-79"/>
              </a:rPr>
              <a:t> </a:t>
            </a:r>
            <a:r>
              <a:rPr lang="he-IL" sz="2400" b="1" dirty="0">
                <a:solidFill>
                  <a:schemeClr val="accent5"/>
                </a:solidFill>
                <a:latin typeface="David" pitchFamily="34" charset="-79"/>
                <a:cs typeface="David" pitchFamily="34" charset="-79"/>
              </a:rPr>
              <a:t>וַיִּשָּׁאֲרוּ שְׁנֵי-אֲנָשִׁים בַּמַּחֲנֶה שֵׁם הָאֶחָד אֶלְדָּד וְשֵׁם הַשֵּׁנִי מֵידָד וַתָּנַח עֲלֵהֶם הָרוּחַ וְהֵמָּה בַּכְּתֻבִים וְלֹא יָצְאוּ הָאֹהֱלָה וַיִּתְנַבְּאוּ בַּמַּחֲנֶה. </a:t>
            </a:r>
            <a:endParaRPr lang="he-IL" sz="2400" b="1" dirty="0" smtClean="0">
              <a:solidFill>
                <a:schemeClr val="accent5"/>
              </a:solidFill>
              <a:latin typeface="David" pitchFamily="34" charset="-79"/>
              <a:cs typeface="David" pitchFamily="34" charset="-79"/>
            </a:endParaRPr>
          </a:p>
          <a:p>
            <a:pPr marL="0" indent="0" algn="r" rtl="1">
              <a:buNone/>
            </a:pPr>
            <a:r>
              <a:rPr lang="he-IL" sz="2400" b="1" dirty="0" smtClean="0">
                <a:latin typeface="David" pitchFamily="34" charset="-79"/>
                <a:cs typeface="David" pitchFamily="34" charset="-79"/>
              </a:rPr>
              <a:t>כז</a:t>
            </a:r>
            <a:r>
              <a:rPr lang="he-IL" sz="2400" dirty="0" smtClean="0">
                <a:latin typeface="David" pitchFamily="34" charset="-79"/>
                <a:cs typeface="David" pitchFamily="34" charset="-79"/>
              </a:rPr>
              <a:t> </a:t>
            </a:r>
            <a:r>
              <a:rPr lang="he-IL" sz="2400" dirty="0">
                <a:latin typeface="David" pitchFamily="34" charset="-79"/>
                <a:cs typeface="David" pitchFamily="34" charset="-79"/>
              </a:rPr>
              <a:t>וַיָּרָץ הַנַּעַר וַיַּגֵּד לְמֹשֶׁה וַיֹּאמַר אֶלְדָּד וּמֵידָד מִתְנַבְּאִים בַּמַּחֲנֶה. </a:t>
            </a:r>
            <a:endParaRPr lang="he-IL" sz="2400" dirty="0" smtClean="0">
              <a:latin typeface="David" pitchFamily="34" charset="-79"/>
              <a:cs typeface="David" pitchFamily="34" charset="-79"/>
            </a:endParaRPr>
          </a:p>
          <a:p>
            <a:pPr marL="0" indent="0" algn="r" rtl="1">
              <a:buNone/>
            </a:pPr>
            <a:r>
              <a:rPr lang="he-IL" sz="2400" b="1" dirty="0" smtClean="0">
                <a:latin typeface="David" pitchFamily="34" charset="-79"/>
                <a:cs typeface="David" pitchFamily="34" charset="-79"/>
              </a:rPr>
              <a:t>כח</a:t>
            </a:r>
            <a:r>
              <a:rPr lang="he-IL" sz="2400" dirty="0" smtClean="0">
                <a:latin typeface="David" pitchFamily="34" charset="-79"/>
                <a:cs typeface="David" pitchFamily="34" charset="-79"/>
              </a:rPr>
              <a:t> </a:t>
            </a:r>
            <a:r>
              <a:rPr lang="he-IL" sz="2400" dirty="0">
                <a:latin typeface="David" pitchFamily="34" charset="-79"/>
                <a:cs typeface="David" pitchFamily="34" charset="-79"/>
              </a:rPr>
              <a:t>וַיַּעַן יְהוֹשֻׁעַ בִּן-נוּן מְשָׁרֵת מֹשֶׁה מִבְּחֻרָיו וַיֹּאמַר אֲדֹנִי מֹשֶׁה כְּלָאֵם. </a:t>
            </a:r>
            <a:endParaRPr lang="he-IL" sz="2400" dirty="0" smtClean="0">
              <a:latin typeface="David" pitchFamily="34" charset="-79"/>
              <a:cs typeface="David" pitchFamily="34" charset="-79"/>
            </a:endParaRPr>
          </a:p>
        </p:txBody>
      </p:sp>
      <p:sp>
        <p:nvSpPr>
          <p:cNvPr id="4" name="Right Arrow Callout 3"/>
          <p:cNvSpPr/>
          <p:nvPr/>
        </p:nvSpPr>
        <p:spPr>
          <a:xfrm>
            <a:off x="152400" y="2209800"/>
            <a:ext cx="3733800" cy="3048000"/>
          </a:xfrm>
          <a:prstGeom prst="rightArrowCallout">
            <a:avLst>
              <a:gd name="adj1" fmla="val 25000"/>
              <a:gd name="adj2" fmla="val 25000"/>
              <a:gd name="adj3" fmla="val 11893"/>
              <a:gd name="adj4" fmla="val 78429"/>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Eldad and Medad receive prophecy in the camp. The Midrash says that they said the Moshe and Aharon would die and Yehoshua would bring them into Eretz Yisrael. The root of the problem starts here.</a:t>
            </a:r>
            <a:endParaRPr lang="he-IL" sz="2000" dirty="0"/>
          </a:p>
        </p:txBody>
      </p:sp>
    </p:spTree>
    <p:extLst>
      <p:ext uri="{BB962C8B-B14F-4D97-AF65-F5344CB8AC3E}">
        <p14:creationId xmlns:p14="http://schemas.microsoft.com/office/powerpoint/2010/main" val="2333658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right)">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6000" b="1" dirty="0" smtClean="0">
                <a:solidFill>
                  <a:schemeClr val="accent2"/>
                </a:solidFill>
                <a:effectLst>
                  <a:outerShdw blurRad="38100" dist="38100" dir="2700000" algn="tl">
                    <a:srgbClr val="000000">
                      <a:alpha val="43137"/>
                    </a:srgbClr>
                  </a:outerShdw>
                </a:effectLst>
              </a:rPr>
              <a:t>במדבר פרק טו</a:t>
            </a:r>
            <a:endParaRPr lang="he-IL" sz="60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90800" y="1600200"/>
            <a:ext cx="6400800" cy="4525963"/>
          </a:xfrm>
        </p:spPr>
        <p:txBody>
          <a:bodyPr>
            <a:noAutofit/>
          </a:bodyPr>
          <a:lstStyle/>
          <a:p>
            <a:pPr marL="0" indent="0" algn="r" rtl="1">
              <a:lnSpc>
                <a:spcPct val="115000"/>
              </a:lnSpc>
              <a:spcAft>
                <a:spcPts val="0"/>
              </a:spcAft>
              <a:buNone/>
            </a:pPr>
            <a:r>
              <a:rPr lang="he-IL" sz="2000" b="1" dirty="0" smtClean="0">
                <a:latin typeface="Calibri" pitchFamily="34" charset="0"/>
                <a:ea typeface="Times New Roman"/>
                <a:cs typeface="David" pitchFamily="34" charset="-79"/>
              </a:rPr>
              <a:t>יז</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וַיְדַבֵּר יְהוָה אֶל-מֹשֶׁה לֵּאמֹר. </a:t>
            </a:r>
            <a:r>
              <a:rPr lang="he-IL" sz="2000" b="1" dirty="0">
                <a:latin typeface="Calibri" pitchFamily="34" charset="0"/>
                <a:ea typeface="Times New Roman"/>
                <a:cs typeface="David" pitchFamily="34" charset="-79"/>
              </a:rPr>
              <a:t>יח</a:t>
            </a:r>
            <a:r>
              <a:rPr lang="he-IL" sz="2000" dirty="0">
                <a:latin typeface="Calibri" pitchFamily="34" charset="0"/>
                <a:ea typeface="Times New Roman"/>
                <a:cs typeface="David" pitchFamily="34" charset="-79"/>
              </a:rPr>
              <a:t> דַּבֵּר אֶל-בְּנֵי יִשְׂרָאֵל וְאָמַרְתָּ אֲלֵהֶם בְּבֹאֲכֶם אֶל-הָאָרֶץ אֲשֶׁר אֲנִי מֵבִיא אֶתְכֶם שָׁמָּה. </a:t>
            </a:r>
            <a:r>
              <a:rPr lang="he-IL" sz="2000" b="1" dirty="0">
                <a:latin typeface="Calibri" pitchFamily="34" charset="0"/>
                <a:ea typeface="Times New Roman"/>
                <a:cs typeface="David" pitchFamily="34" charset="-79"/>
              </a:rPr>
              <a:t>יט</a:t>
            </a:r>
            <a:r>
              <a:rPr lang="he-IL" sz="2000" dirty="0">
                <a:latin typeface="Calibri" pitchFamily="34" charset="0"/>
                <a:ea typeface="Times New Roman"/>
                <a:cs typeface="David" pitchFamily="34" charset="-79"/>
              </a:rPr>
              <a:t> </a:t>
            </a:r>
            <a:r>
              <a:rPr lang="he-IL" sz="2000" b="1" dirty="0">
                <a:solidFill>
                  <a:schemeClr val="accent5"/>
                </a:solidFill>
                <a:latin typeface="Calibri" pitchFamily="34" charset="0"/>
                <a:ea typeface="Times New Roman"/>
                <a:cs typeface="David" pitchFamily="34" charset="-79"/>
              </a:rPr>
              <a:t>וְהָיָה בַּאֲכָלְכֶם מִלֶּחֶם הָאָרֶץ תָּרִימוּ תְרוּמָה לַיהוָה.</a:t>
            </a:r>
            <a:r>
              <a:rPr lang="he-IL" sz="2000" dirty="0">
                <a:latin typeface="Calibri" pitchFamily="34" charset="0"/>
                <a:ea typeface="Times New Roman"/>
                <a:cs typeface="David" pitchFamily="34" charset="-79"/>
              </a:rPr>
              <a:t> </a:t>
            </a:r>
            <a:r>
              <a:rPr lang="he-IL" sz="2000" b="1" dirty="0">
                <a:latin typeface="Calibri" pitchFamily="34" charset="0"/>
                <a:ea typeface="Times New Roman"/>
                <a:cs typeface="David" pitchFamily="34" charset="-79"/>
              </a:rPr>
              <a:t>כ</a:t>
            </a:r>
            <a:r>
              <a:rPr lang="he-IL" sz="2000" dirty="0">
                <a:latin typeface="Calibri" pitchFamily="34" charset="0"/>
                <a:ea typeface="Times New Roman"/>
                <a:cs typeface="David" pitchFamily="34" charset="-79"/>
              </a:rPr>
              <a:t> </a:t>
            </a:r>
            <a:r>
              <a:rPr lang="he-IL" sz="2000" b="1" dirty="0">
                <a:solidFill>
                  <a:schemeClr val="accent5"/>
                </a:solidFill>
                <a:latin typeface="Calibri" pitchFamily="34" charset="0"/>
                <a:ea typeface="Times New Roman"/>
                <a:cs typeface="David" pitchFamily="34" charset="-79"/>
              </a:rPr>
              <a:t>רֵאשִׁית עֲרִסֹתֵכֶם חַלָּה תָּרִימוּ תְרוּמָה כִּתְרוּמַת גֹּרֶן כֵּן תָּרִימוּ אֹתָהּ.</a:t>
            </a:r>
            <a:r>
              <a:rPr lang="he-IL" sz="2000" dirty="0">
                <a:latin typeface="Calibri" pitchFamily="34" charset="0"/>
                <a:ea typeface="Times New Roman"/>
                <a:cs typeface="David" pitchFamily="34" charset="-79"/>
              </a:rPr>
              <a:t> </a:t>
            </a:r>
            <a:r>
              <a:rPr lang="he-IL" sz="2000" b="1" dirty="0">
                <a:latin typeface="Calibri" pitchFamily="34" charset="0"/>
                <a:ea typeface="Times New Roman"/>
                <a:cs typeface="David" pitchFamily="34" charset="-79"/>
              </a:rPr>
              <a:t>כא</a:t>
            </a:r>
            <a:r>
              <a:rPr lang="he-IL" sz="2000" dirty="0">
                <a:latin typeface="Calibri" pitchFamily="34" charset="0"/>
                <a:ea typeface="Times New Roman"/>
                <a:cs typeface="David" pitchFamily="34" charset="-79"/>
              </a:rPr>
              <a:t> </a:t>
            </a:r>
            <a:r>
              <a:rPr lang="he-IL" sz="2000" b="1" dirty="0">
                <a:solidFill>
                  <a:schemeClr val="accent5"/>
                </a:solidFill>
                <a:latin typeface="Calibri" pitchFamily="34" charset="0"/>
                <a:ea typeface="Times New Roman"/>
                <a:cs typeface="David" pitchFamily="34" charset="-79"/>
              </a:rPr>
              <a:t>מֵרֵאשִׁית עֲרִסֹתֵיכֶם תִּתְּנוּ לַיהוָה תְּרוּמָה לְדֹרֹתֵיכֶם. </a:t>
            </a:r>
            <a:endParaRPr lang="en-US" sz="2000" b="1" dirty="0">
              <a:solidFill>
                <a:schemeClr val="accent5"/>
              </a:solidFill>
              <a:latin typeface="Calibri" pitchFamily="34" charset="0"/>
              <a:ea typeface="Calibri"/>
              <a:cs typeface="David" pitchFamily="34" charset="-79"/>
            </a:endParaRPr>
          </a:p>
          <a:p>
            <a:pPr marL="0" indent="0" algn="r" rtl="1">
              <a:lnSpc>
                <a:spcPct val="115000"/>
              </a:lnSpc>
              <a:spcAft>
                <a:spcPts val="0"/>
              </a:spcAft>
              <a:buNone/>
            </a:pPr>
            <a:r>
              <a:rPr lang="he-IL" sz="2000" dirty="0">
                <a:latin typeface="Calibri" pitchFamily="34" charset="0"/>
                <a:ea typeface="Times New Roman"/>
                <a:cs typeface="David" pitchFamily="34" charset="-79"/>
              </a:rPr>
              <a:t> </a:t>
            </a:r>
            <a:endParaRPr lang="en-US" sz="2000" dirty="0">
              <a:latin typeface="Calibri" pitchFamily="34" charset="0"/>
              <a:ea typeface="Calibri"/>
              <a:cs typeface="David" pitchFamily="34" charset="-79"/>
            </a:endParaRPr>
          </a:p>
          <a:p>
            <a:pPr marL="0" indent="0" algn="r" rtl="1">
              <a:lnSpc>
                <a:spcPct val="115000"/>
              </a:lnSpc>
              <a:spcAft>
                <a:spcPts val="0"/>
              </a:spcAft>
              <a:buNone/>
            </a:pPr>
            <a:r>
              <a:rPr lang="he-IL" sz="2000" b="1" dirty="0">
                <a:latin typeface="Calibri" pitchFamily="34" charset="0"/>
                <a:ea typeface="Times New Roman"/>
                <a:cs typeface="David" pitchFamily="34" charset="-79"/>
              </a:rPr>
              <a:t>כב</a:t>
            </a:r>
            <a:r>
              <a:rPr lang="he-IL" sz="2000" dirty="0">
                <a:latin typeface="Calibri" pitchFamily="34" charset="0"/>
                <a:ea typeface="Times New Roman"/>
                <a:cs typeface="David" pitchFamily="34" charset="-79"/>
              </a:rPr>
              <a:t> וְכִי תִשְׁגּוּ וְלֹא תַעֲשׂוּ אֵת כָּל-הַמִּצְו‍ֹת הָאֵלֶּה אֲשֶׁר-דִּבֶּר יְהוָה אֶל-מֹשֶׁה. </a:t>
            </a:r>
            <a:r>
              <a:rPr lang="he-IL" sz="2000" b="1" dirty="0">
                <a:latin typeface="Calibri" pitchFamily="34" charset="0"/>
                <a:ea typeface="Times New Roman"/>
                <a:cs typeface="David" pitchFamily="34" charset="-79"/>
              </a:rPr>
              <a:t>כג</a:t>
            </a:r>
            <a:r>
              <a:rPr lang="he-IL" sz="2000" dirty="0">
                <a:latin typeface="Calibri" pitchFamily="34" charset="0"/>
                <a:ea typeface="Times New Roman"/>
                <a:cs typeface="David" pitchFamily="34" charset="-79"/>
              </a:rPr>
              <a:t> אֵת כָּל-אֲשֶׁר צִוָּה יְהוָה אֲלֵיכֶם בְּיַד-מֹשֶׁה מִן-הַיּוֹם אֲשֶׁר צִוָּה יְהוָה וָהָלְאָה לְדֹרֹתֵיכֶם. </a:t>
            </a:r>
            <a:r>
              <a:rPr lang="he-IL" sz="2000" b="1" dirty="0">
                <a:latin typeface="Calibri" pitchFamily="34" charset="0"/>
                <a:ea typeface="Times New Roman"/>
                <a:cs typeface="David" pitchFamily="34" charset="-79"/>
              </a:rPr>
              <a:t>כד</a:t>
            </a:r>
            <a:r>
              <a:rPr lang="he-IL" sz="2000" dirty="0">
                <a:latin typeface="Calibri" pitchFamily="34" charset="0"/>
                <a:ea typeface="Times New Roman"/>
                <a:cs typeface="David" pitchFamily="34" charset="-79"/>
              </a:rPr>
              <a:t> </a:t>
            </a:r>
            <a:r>
              <a:rPr lang="he-IL" sz="2000" b="1" dirty="0">
                <a:solidFill>
                  <a:schemeClr val="accent4"/>
                </a:solidFill>
                <a:latin typeface="Calibri" pitchFamily="34" charset="0"/>
                <a:ea typeface="Times New Roman"/>
                <a:cs typeface="David" pitchFamily="34" charset="-79"/>
              </a:rPr>
              <a:t>וְהָיָה אִם מֵעֵינֵי הָעֵדָה נֶעֶשְׂתָה לִשְׁגָגָה וְעָשׂוּ כָל-הָעֵדָה פַּר בֶּן-בָּקָר אֶחָד לְעֹלָה לְרֵיחַ נִיחֹחַ לַיהוָה וּמִנְחָתוֹ וְנִסְכּוֹ כַּמִּשְׁפָּט וּשְׂעִיר-עִזִּים אֶחָד לְחַטָּת. </a:t>
            </a:r>
            <a:r>
              <a:rPr lang="he-IL" sz="2000" b="1" dirty="0">
                <a:latin typeface="Calibri" pitchFamily="34" charset="0"/>
                <a:ea typeface="Times New Roman"/>
                <a:cs typeface="David" pitchFamily="34" charset="-79"/>
              </a:rPr>
              <a:t>כה</a:t>
            </a:r>
            <a:r>
              <a:rPr lang="he-IL" sz="2000" dirty="0">
                <a:latin typeface="Calibri" pitchFamily="34" charset="0"/>
                <a:ea typeface="Times New Roman"/>
                <a:cs typeface="David" pitchFamily="34" charset="-79"/>
              </a:rPr>
              <a:t> וְכִפֶּר הַכֹּהֵן עַל-כָּל-עֲדַת בְּנֵי יִשְׂרָאֵל וְנִסְלַח לָהֶם כִּי-שְׁגָגָה הִוא וְהֵם הֵבִיאוּ אֶת-קָרְבָּנָם אִשֶּׁה לַיהוָה וְחַטָּאתָם לִפְנֵי יְהוָה עַל-שִׁגְגָתָם. </a:t>
            </a:r>
            <a:r>
              <a:rPr lang="he-IL" sz="2000" b="1" dirty="0">
                <a:latin typeface="Calibri" pitchFamily="34" charset="0"/>
                <a:ea typeface="Times New Roman"/>
                <a:cs typeface="David" pitchFamily="34" charset="-79"/>
              </a:rPr>
              <a:t>כו</a:t>
            </a:r>
            <a:r>
              <a:rPr lang="he-IL" sz="2000" dirty="0">
                <a:latin typeface="Calibri" pitchFamily="34" charset="0"/>
                <a:ea typeface="Times New Roman"/>
                <a:cs typeface="David" pitchFamily="34" charset="-79"/>
              </a:rPr>
              <a:t> וְנִסְלַח לְכָל-עֲדַת בְּנֵי יִשְׂרָאֵל וְלַגֵּר הַגָּר בְּתוֹכָם כִּי לְכָל-הָעָם </a:t>
            </a:r>
            <a:r>
              <a:rPr lang="he-IL" sz="2000" dirty="0" smtClean="0">
                <a:latin typeface="Calibri" pitchFamily="34" charset="0"/>
                <a:ea typeface="Times New Roman"/>
                <a:cs typeface="David" pitchFamily="34" charset="-79"/>
              </a:rPr>
              <a:t>בִּשְׁגָגָה.</a:t>
            </a:r>
          </a:p>
        </p:txBody>
      </p:sp>
      <p:sp>
        <p:nvSpPr>
          <p:cNvPr id="4" name="Right Arrow Callout 3"/>
          <p:cNvSpPr/>
          <p:nvPr/>
        </p:nvSpPr>
        <p:spPr>
          <a:xfrm>
            <a:off x="152400" y="1600200"/>
            <a:ext cx="2667000" cy="1524000"/>
          </a:xfrm>
          <a:prstGeom prst="rightArrowCallout">
            <a:avLst>
              <a:gd name="adj1" fmla="val 25000"/>
              <a:gd name="adj2" fmla="val 25000"/>
              <a:gd name="adj3" fmla="val 25000"/>
              <a:gd name="adj4" fmla="val 79671"/>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he-IL" sz="2400" dirty="0" smtClean="0"/>
              <a:t>הפרשת חלה</a:t>
            </a:r>
            <a:r>
              <a:rPr lang="en-GB" sz="2400" dirty="0" smtClean="0"/>
              <a:t> – turning our homes into a mini Mikdash </a:t>
            </a:r>
          </a:p>
        </p:txBody>
      </p:sp>
      <p:sp>
        <p:nvSpPr>
          <p:cNvPr id="5" name="Right Arrow Callout 4"/>
          <p:cNvSpPr/>
          <p:nvPr/>
        </p:nvSpPr>
        <p:spPr>
          <a:xfrm>
            <a:off x="152400" y="4191000"/>
            <a:ext cx="2667000" cy="1524000"/>
          </a:xfrm>
          <a:prstGeom prst="rightArrowCallout">
            <a:avLst>
              <a:gd name="adj1" fmla="val 25000"/>
              <a:gd name="adj2" fmla="val 25000"/>
              <a:gd name="adj3" fmla="val 25000"/>
              <a:gd name="adj4" fmla="val 82392"/>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400" dirty="0" smtClean="0"/>
              <a:t>The case of an entire nation sinning which just happened.</a:t>
            </a:r>
            <a:endParaRPr lang="he-IL" sz="2400" dirty="0"/>
          </a:p>
        </p:txBody>
      </p:sp>
    </p:spTree>
    <p:extLst>
      <p:ext uri="{BB962C8B-B14F-4D97-AF65-F5344CB8AC3E}">
        <p14:creationId xmlns:p14="http://schemas.microsoft.com/office/powerpoint/2010/main" val="352887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right)">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0-#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6000" b="1" dirty="0" smtClean="0">
                <a:solidFill>
                  <a:schemeClr val="accent2"/>
                </a:solidFill>
                <a:effectLst>
                  <a:outerShdw blurRad="38100" dist="38100" dir="2700000" algn="tl">
                    <a:srgbClr val="000000">
                      <a:alpha val="43137"/>
                    </a:srgbClr>
                  </a:outerShdw>
                </a:effectLst>
              </a:rPr>
              <a:t>במדבר פרק טו</a:t>
            </a:r>
            <a:endParaRPr lang="he-IL" sz="60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90800" y="1600200"/>
            <a:ext cx="6400800" cy="4525963"/>
          </a:xfrm>
        </p:spPr>
        <p:txBody>
          <a:bodyPr>
            <a:noAutofit/>
          </a:bodyPr>
          <a:lstStyle/>
          <a:p>
            <a:pPr marL="0" indent="0" algn="r" rtl="1">
              <a:lnSpc>
                <a:spcPct val="115000"/>
              </a:lnSpc>
              <a:spcAft>
                <a:spcPts val="0"/>
              </a:spcAft>
              <a:buNone/>
            </a:pPr>
            <a:r>
              <a:rPr lang="he-IL" sz="2000" b="1" dirty="0" smtClean="0">
                <a:latin typeface="Calibri" pitchFamily="34" charset="0"/>
                <a:ea typeface="Times New Roman"/>
                <a:cs typeface="David" pitchFamily="34" charset="-79"/>
              </a:rPr>
              <a:t>כז</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וְאִם-</a:t>
            </a:r>
            <a:r>
              <a:rPr lang="he-IL" sz="2000" b="1" dirty="0">
                <a:solidFill>
                  <a:schemeClr val="accent3"/>
                </a:solidFill>
                <a:latin typeface="Calibri" pitchFamily="34" charset="0"/>
                <a:ea typeface="Times New Roman"/>
                <a:cs typeface="David" pitchFamily="34" charset="-79"/>
              </a:rPr>
              <a:t>נֶפֶשׁ אַחַת </a:t>
            </a:r>
            <a:r>
              <a:rPr lang="he-IL" sz="2000" dirty="0">
                <a:latin typeface="Calibri" pitchFamily="34" charset="0"/>
                <a:ea typeface="Times New Roman"/>
                <a:cs typeface="David" pitchFamily="34" charset="-79"/>
              </a:rPr>
              <a:t>תֶּחֱטָא בִשְׁגָגָה וְהִקְרִיבָה עֵז בַּת-שְׁנָתָהּ לְחַטָּאת. </a:t>
            </a:r>
            <a:r>
              <a:rPr lang="he-IL" sz="2000" b="1" dirty="0">
                <a:latin typeface="Calibri" pitchFamily="34" charset="0"/>
                <a:ea typeface="Times New Roman"/>
                <a:cs typeface="David" pitchFamily="34" charset="-79"/>
              </a:rPr>
              <a:t>כח</a:t>
            </a:r>
            <a:r>
              <a:rPr lang="he-IL" sz="2000" dirty="0">
                <a:latin typeface="Calibri" pitchFamily="34" charset="0"/>
                <a:ea typeface="Times New Roman"/>
                <a:cs typeface="David" pitchFamily="34" charset="-79"/>
              </a:rPr>
              <a:t> וְכִפֶּר הַכֹּהֵן עַל-הַנֶּפֶשׁ הַשֹּׁגֶגֶת בְּחֶטְאָה בִשְׁגָגָה לִפְנֵי יְהוָה לְכַפֵּר עָלָיו וְנִסְלַח לוֹ. </a:t>
            </a:r>
            <a:r>
              <a:rPr lang="he-IL" sz="2000" b="1" dirty="0">
                <a:latin typeface="Calibri" pitchFamily="34" charset="0"/>
                <a:ea typeface="Times New Roman"/>
                <a:cs typeface="David" pitchFamily="34" charset="-79"/>
              </a:rPr>
              <a:t>כט</a:t>
            </a:r>
            <a:r>
              <a:rPr lang="he-IL" sz="2000" dirty="0">
                <a:latin typeface="Calibri" pitchFamily="34" charset="0"/>
                <a:ea typeface="Times New Roman"/>
                <a:cs typeface="David" pitchFamily="34" charset="-79"/>
              </a:rPr>
              <a:t> הָאֶזְרָח בִּבְנֵי יִשְׂרָאֵל וְלַגֵּר הַגָּר בְּתוֹכָם תּוֹרָה אַחַת יִהְיֶה לָכֶם לָעֹשֶׂה בִּשְׁגָגָה. </a:t>
            </a:r>
            <a:r>
              <a:rPr lang="he-IL" sz="2000" b="1" dirty="0">
                <a:latin typeface="Calibri" pitchFamily="34" charset="0"/>
                <a:ea typeface="Times New Roman"/>
                <a:cs typeface="David" pitchFamily="34" charset="-79"/>
              </a:rPr>
              <a:t>ל</a:t>
            </a:r>
            <a:r>
              <a:rPr lang="he-IL" sz="2000" dirty="0">
                <a:latin typeface="Calibri" pitchFamily="34" charset="0"/>
                <a:ea typeface="Times New Roman"/>
                <a:cs typeface="David" pitchFamily="34" charset="-79"/>
              </a:rPr>
              <a:t> וְהַנֶּפֶשׁ אֲשֶׁר-תַּעֲשֶׂה בְּיָד רָמָה מִן-הָאֶזְרָח וּמִן-הַגֵּר אֶת-יְהוָה הוּא מְגַדֵּף וְנִכְרְתָה הַנֶּפֶשׁ הַהִוא מִקֶּרֶב עַמָּהּ. </a:t>
            </a:r>
            <a:r>
              <a:rPr lang="he-IL" sz="2000" b="1" dirty="0">
                <a:latin typeface="Calibri" pitchFamily="34" charset="0"/>
                <a:ea typeface="Times New Roman"/>
                <a:cs typeface="David" pitchFamily="34" charset="-79"/>
              </a:rPr>
              <a:t>לא</a:t>
            </a:r>
            <a:r>
              <a:rPr lang="he-IL" sz="2000" dirty="0">
                <a:latin typeface="Calibri" pitchFamily="34" charset="0"/>
                <a:ea typeface="Times New Roman"/>
                <a:cs typeface="David" pitchFamily="34" charset="-79"/>
              </a:rPr>
              <a:t> כִּי דְבַר-יְהוָה בָּזָה וְאֶת-מִצְוָתוֹ הֵפַר הִכָּרֵת תִּכָּרֵת הַנֶּפֶשׁ הַהִוא עֲו‍ֹנָה בָהּ</a:t>
            </a:r>
            <a:r>
              <a:rPr lang="he-IL" sz="2000" dirty="0" smtClean="0">
                <a:latin typeface="Calibri" pitchFamily="34" charset="0"/>
                <a:ea typeface="Times New Roman"/>
                <a:cs typeface="David" pitchFamily="34" charset="-79"/>
              </a:rPr>
              <a:t>.</a:t>
            </a:r>
            <a:r>
              <a:rPr lang="he-IL" sz="2000" dirty="0">
                <a:latin typeface="Calibri" pitchFamily="34" charset="0"/>
                <a:ea typeface="Times New Roman"/>
                <a:cs typeface="David" pitchFamily="34" charset="-79"/>
              </a:rPr>
              <a:t/>
            </a:r>
            <a:br>
              <a:rPr lang="he-IL" sz="2000" dirty="0">
                <a:latin typeface="Calibri" pitchFamily="34" charset="0"/>
                <a:ea typeface="Times New Roman"/>
                <a:cs typeface="David" pitchFamily="34" charset="-79"/>
              </a:rPr>
            </a:br>
            <a:endParaRPr lang="he-IL" sz="2000" dirty="0" smtClean="0">
              <a:latin typeface="Calibri" pitchFamily="34" charset="0"/>
              <a:ea typeface="Times New Roman"/>
              <a:cs typeface="David" pitchFamily="34" charset="-79"/>
            </a:endParaRPr>
          </a:p>
          <a:p>
            <a:pPr marL="0" indent="0" algn="r" rtl="1">
              <a:lnSpc>
                <a:spcPct val="115000"/>
              </a:lnSpc>
              <a:spcAft>
                <a:spcPts val="0"/>
              </a:spcAft>
              <a:buNone/>
            </a:pPr>
            <a:r>
              <a:rPr lang="he-IL" sz="2000" b="1" dirty="0" smtClean="0">
                <a:latin typeface="Calibri" pitchFamily="34" charset="0"/>
                <a:ea typeface="Times New Roman"/>
                <a:cs typeface="David" pitchFamily="34" charset="-79"/>
              </a:rPr>
              <a:t>לב</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וַיִּהְיוּ בְנֵי-יִשְׂרָאֵל בַּמִּדְבָּר וַיִּמְצְאוּ </a:t>
            </a:r>
            <a:r>
              <a:rPr lang="he-IL" sz="2000" b="1" dirty="0">
                <a:solidFill>
                  <a:schemeClr val="accent1"/>
                </a:solidFill>
                <a:latin typeface="Calibri" pitchFamily="34" charset="0"/>
                <a:ea typeface="Times New Roman"/>
                <a:cs typeface="David" pitchFamily="34" charset="-79"/>
              </a:rPr>
              <a:t>אִישׁ מְקֹשֵׁשׁ עֵצִים בְּיוֹם הַשַּׁבָּת. </a:t>
            </a:r>
            <a:r>
              <a:rPr lang="he-IL" sz="2000" b="1" dirty="0">
                <a:latin typeface="Calibri" pitchFamily="34" charset="0"/>
                <a:ea typeface="Times New Roman"/>
                <a:cs typeface="David" pitchFamily="34" charset="-79"/>
              </a:rPr>
              <a:t>לג</a:t>
            </a:r>
            <a:r>
              <a:rPr lang="he-IL" sz="2000" dirty="0">
                <a:latin typeface="Calibri" pitchFamily="34" charset="0"/>
                <a:ea typeface="Times New Roman"/>
                <a:cs typeface="David" pitchFamily="34" charset="-79"/>
              </a:rPr>
              <a:t> וַיַּקְרִיבוּ אֹתוֹ הַמֹּצְאִים אֹתוֹ מְקֹשֵׁשׁ עֵצִים אֶל-מֹשֶׁה וְאֶל-אַהֲרֹן וְאֶל כָּל-הָעֵדָה. </a:t>
            </a:r>
            <a:r>
              <a:rPr lang="he-IL" sz="2000" b="1" dirty="0">
                <a:latin typeface="Calibri" pitchFamily="34" charset="0"/>
                <a:ea typeface="Times New Roman"/>
                <a:cs typeface="David" pitchFamily="34" charset="-79"/>
              </a:rPr>
              <a:t>לד</a:t>
            </a:r>
            <a:r>
              <a:rPr lang="he-IL" sz="2000" dirty="0">
                <a:latin typeface="Calibri" pitchFamily="34" charset="0"/>
                <a:ea typeface="Times New Roman"/>
                <a:cs typeface="David" pitchFamily="34" charset="-79"/>
              </a:rPr>
              <a:t> וַיַּנִּיחוּ אֹתוֹ בַּמִּשְׁמָר כִּי לֹא פֹרַשׁ מַה-יֵּעָשֶׂה לוֹ. </a:t>
            </a:r>
            <a:r>
              <a:rPr lang="he-IL" sz="2000" b="1" dirty="0" smtClean="0">
                <a:latin typeface="Calibri" pitchFamily="34" charset="0"/>
                <a:ea typeface="Times New Roman"/>
                <a:cs typeface="David" pitchFamily="34" charset="-79"/>
              </a:rPr>
              <a:t>לה</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וַיֹּאמֶר יְהוָה אֶל-מֹשֶׁה מוֹת יוּמַת הָאִישׁ רָגוֹם אֹתוֹ בָאֲבָנִים כָּל-הָעֵדָה מִחוּץ לַמַּחֲנֶה. </a:t>
            </a:r>
            <a:r>
              <a:rPr lang="he-IL" sz="2000" b="1" dirty="0">
                <a:latin typeface="Calibri" pitchFamily="34" charset="0"/>
                <a:ea typeface="Times New Roman"/>
                <a:cs typeface="David" pitchFamily="34" charset="-79"/>
              </a:rPr>
              <a:t>לו</a:t>
            </a:r>
            <a:r>
              <a:rPr lang="he-IL" sz="2000" dirty="0">
                <a:latin typeface="Calibri" pitchFamily="34" charset="0"/>
                <a:ea typeface="Times New Roman"/>
                <a:cs typeface="David" pitchFamily="34" charset="-79"/>
              </a:rPr>
              <a:t> וַיֹּצִיאוּ אֹתוֹ כָּל-הָעֵדָה אֶל-מִחוּץ לַמַּחֲנֶה וַיִּרְגְּמוּ אֹתוֹ בָּאֲבָנִים וַיָּמֹת כַּאֲשֶׁר צִוָּה יְהוָה אֶת-מֹשֶׁה. </a:t>
            </a:r>
            <a:br>
              <a:rPr lang="he-IL" sz="2000" dirty="0">
                <a:latin typeface="Calibri" pitchFamily="34" charset="0"/>
                <a:ea typeface="Times New Roman"/>
                <a:cs typeface="David" pitchFamily="34" charset="-79"/>
              </a:rPr>
            </a:br>
            <a:endParaRPr lang="he-IL" sz="2000" dirty="0">
              <a:latin typeface="Calibri" pitchFamily="34" charset="0"/>
              <a:cs typeface="David" pitchFamily="34" charset="-79"/>
            </a:endParaRPr>
          </a:p>
        </p:txBody>
      </p:sp>
      <p:sp>
        <p:nvSpPr>
          <p:cNvPr id="4" name="Right Arrow Callout 3"/>
          <p:cNvSpPr/>
          <p:nvPr/>
        </p:nvSpPr>
        <p:spPr>
          <a:xfrm>
            <a:off x="152400" y="2057400"/>
            <a:ext cx="2667000" cy="609600"/>
          </a:xfrm>
          <a:prstGeom prst="rightArrowCallout">
            <a:avLst>
              <a:gd name="adj1" fmla="val 25000"/>
              <a:gd name="adj2" fmla="val 25000"/>
              <a:gd name="adj3" fmla="val 25000"/>
              <a:gd name="adj4" fmla="val 79671"/>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000" dirty="0" smtClean="0"/>
              <a:t>Individual sin</a:t>
            </a:r>
          </a:p>
        </p:txBody>
      </p:sp>
      <p:sp>
        <p:nvSpPr>
          <p:cNvPr id="5" name="Right Arrow Callout 4"/>
          <p:cNvSpPr/>
          <p:nvPr/>
        </p:nvSpPr>
        <p:spPr>
          <a:xfrm>
            <a:off x="152400" y="3124200"/>
            <a:ext cx="2667000" cy="3276600"/>
          </a:xfrm>
          <a:prstGeom prst="rightArrowCallout">
            <a:avLst>
              <a:gd name="adj1" fmla="val 25000"/>
              <a:gd name="adj2" fmla="val 25000"/>
              <a:gd name="adj3" fmla="val 9218"/>
              <a:gd name="adj4" fmla="val 88378"/>
            </a:avLst>
          </a:prstGeom>
        </p:spPr>
        <p:style>
          <a:lnRef idx="0">
            <a:schemeClr val="accent1"/>
          </a:lnRef>
          <a:fillRef idx="3">
            <a:schemeClr val="accent1"/>
          </a:fillRef>
          <a:effectRef idx="3">
            <a:schemeClr val="accent1"/>
          </a:effectRef>
          <a:fontRef idx="minor">
            <a:schemeClr val="lt1"/>
          </a:fontRef>
        </p:style>
        <p:txBody>
          <a:bodyPr rtlCol="1" anchor="ctr"/>
          <a:lstStyle/>
          <a:p>
            <a:pPr algn="ctr">
              <a:lnSpc>
                <a:spcPct val="115000"/>
              </a:lnSpc>
            </a:pPr>
            <a:r>
              <a:rPr lang="en-GB" sz="2000" dirty="0" smtClean="0">
                <a:ea typeface="Calibri"/>
                <a:cs typeface="Arial"/>
              </a:rPr>
              <a:t>This stand-alone story connects to Shabbat. </a:t>
            </a:r>
          </a:p>
          <a:p>
            <a:pPr algn="ctr">
              <a:lnSpc>
                <a:spcPct val="115000"/>
              </a:lnSpc>
            </a:pPr>
            <a:r>
              <a:rPr lang="en-GB" sz="2000" dirty="0" smtClean="0">
                <a:ea typeface="Calibri"/>
                <a:cs typeface="Arial"/>
              </a:rPr>
              <a:t>Keeping Shabbat reminds us we are separated and made special just like the one day a week which is separated.</a:t>
            </a:r>
          </a:p>
        </p:txBody>
      </p:sp>
    </p:spTree>
    <p:extLst>
      <p:ext uri="{BB962C8B-B14F-4D97-AF65-F5344CB8AC3E}">
        <p14:creationId xmlns:p14="http://schemas.microsoft.com/office/powerpoint/2010/main" val="2772497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0-#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6000" b="1" dirty="0" smtClean="0">
                <a:solidFill>
                  <a:schemeClr val="accent2"/>
                </a:solidFill>
                <a:effectLst>
                  <a:outerShdw blurRad="38100" dist="38100" dir="2700000" algn="tl">
                    <a:srgbClr val="000000">
                      <a:alpha val="43137"/>
                    </a:srgbClr>
                  </a:outerShdw>
                </a:effectLst>
              </a:rPr>
              <a:t>במדבר פרק טו</a:t>
            </a:r>
            <a:endParaRPr lang="he-IL" sz="60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90800" y="1600200"/>
            <a:ext cx="6400800" cy="4525963"/>
          </a:xfrm>
        </p:spPr>
        <p:txBody>
          <a:bodyPr anchor="ctr">
            <a:noAutofit/>
          </a:bodyPr>
          <a:lstStyle/>
          <a:p>
            <a:pPr marL="0" indent="0" algn="r" rtl="1">
              <a:lnSpc>
                <a:spcPct val="115000"/>
              </a:lnSpc>
              <a:spcAft>
                <a:spcPts val="0"/>
              </a:spcAft>
              <a:buNone/>
            </a:pPr>
            <a:r>
              <a:rPr lang="he-IL" sz="2000" b="1" dirty="0" smtClean="0">
                <a:latin typeface="Calibri" pitchFamily="34" charset="0"/>
                <a:ea typeface="Times New Roman"/>
                <a:cs typeface="David" pitchFamily="34" charset="-79"/>
              </a:rPr>
              <a:t>לז</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וַיֹּאמֶר יְהוָה אֶל-מֹשֶׁה לֵּאמֹר. </a:t>
            </a:r>
            <a:endParaRPr lang="he-IL" sz="2000" dirty="0" smtClean="0">
              <a:latin typeface="Calibri" pitchFamily="34" charset="0"/>
              <a:ea typeface="Times New Roman"/>
              <a:cs typeface="David" pitchFamily="34" charset="-79"/>
            </a:endParaRPr>
          </a:p>
          <a:p>
            <a:pPr marL="0" indent="0" algn="r" rtl="1">
              <a:lnSpc>
                <a:spcPct val="115000"/>
              </a:lnSpc>
              <a:spcAft>
                <a:spcPts val="0"/>
              </a:spcAft>
              <a:buNone/>
            </a:pPr>
            <a:r>
              <a:rPr lang="he-IL" sz="2000" b="1" dirty="0" smtClean="0">
                <a:latin typeface="Calibri" pitchFamily="34" charset="0"/>
                <a:ea typeface="Times New Roman"/>
                <a:cs typeface="David" pitchFamily="34" charset="-79"/>
              </a:rPr>
              <a:t>לח</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דַּבֵּר אֶל-בְּנֵי יִשְׂרָאֵל וְאָמַרְתָּ אֲלֵהֶם וְעָשׂוּ לָהֶם צִיצִת עַל-כַּנְפֵי בִגְדֵיהֶם לְדֹרֹתָם וְנָתְנוּ עַל-צִיצִת הַכָּנָף פְּתִיל תְּכֵלֶת. </a:t>
            </a:r>
            <a:endParaRPr lang="he-IL" sz="2000" dirty="0" smtClean="0">
              <a:latin typeface="Calibri" pitchFamily="34" charset="0"/>
              <a:ea typeface="Times New Roman"/>
              <a:cs typeface="David" pitchFamily="34" charset="-79"/>
            </a:endParaRPr>
          </a:p>
          <a:p>
            <a:pPr marL="0" indent="0" algn="r" rtl="1">
              <a:lnSpc>
                <a:spcPct val="115000"/>
              </a:lnSpc>
              <a:spcAft>
                <a:spcPts val="0"/>
              </a:spcAft>
              <a:buNone/>
            </a:pPr>
            <a:r>
              <a:rPr lang="he-IL" sz="2000" b="1" dirty="0" smtClean="0">
                <a:latin typeface="Calibri" pitchFamily="34" charset="0"/>
                <a:ea typeface="Times New Roman"/>
                <a:cs typeface="David" pitchFamily="34" charset="-79"/>
              </a:rPr>
              <a:t>לט</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וְהָיָה לָכֶם לְצִיצִת וּרְאִיתֶם אֹתוֹ וּזְכַרְתֶּם אֶת-כָּל-מִצְו‍ֹת יְהוָה וַעֲשִׂיתֶם אֹתָם וְלֹא-תָתוּרוּ אַחֲרֵי לְבַבְכֶם וְאַחֲרֵי עֵינֵיכֶם אֲשֶׁר-אַתֶּם זֹנִים אַחֲרֵיהֶם. </a:t>
            </a:r>
            <a:endParaRPr lang="he-IL" sz="2000" dirty="0" smtClean="0">
              <a:latin typeface="Calibri" pitchFamily="34" charset="0"/>
              <a:ea typeface="Times New Roman"/>
              <a:cs typeface="David" pitchFamily="34" charset="-79"/>
            </a:endParaRPr>
          </a:p>
          <a:p>
            <a:pPr marL="0" indent="0" algn="r" rtl="1">
              <a:lnSpc>
                <a:spcPct val="115000"/>
              </a:lnSpc>
              <a:spcAft>
                <a:spcPts val="0"/>
              </a:spcAft>
              <a:buNone/>
            </a:pPr>
            <a:r>
              <a:rPr lang="he-IL" sz="2000" b="1" dirty="0" smtClean="0">
                <a:latin typeface="Calibri" pitchFamily="34" charset="0"/>
                <a:ea typeface="Times New Roman"/>
                <a:cs typeface="David" pitchFamily="34" charset="-79"/>
              </a:rPr>
              <a:t>מ</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לְמַעַן תִּזְכְּרוּ וַעֲשִׂיתֶם אֶת-כָּל-מִצְו‍ֹתָי וִהְיִיתֶם קְדֹשִׁים לֵאלֹהֵיכֶם. </a:t>
            </a:r>
            <a:endParaRPr lang="he-IL" sz="2000" dirty="0" smtClean="0">
              <a:latin typeface="Calibri" pitchFamily="34" charset="0"/>
              <a:ea typeface="Times New Roman"/>
              <a:cs typeface="David" pitchFamily="34" charset="-79"/>
            </a:endParaRPr>
          </a:p>
          <a:p>
            <a:pPr marL="0" indent="0" algn="r" rtl="1">
              <a:lnSpc>
                <a:spcPct val="115000"/>
              </a:lnSpc>
              <a:spcAft>
                <a:spcPts val="0"/>
              </a:spcAft>
              <a:buNone/>
            </a:pPr>
            <a:r>
              <a:rPr lang="he-IL" sz="2000" b="1" dirty="0" smtClean="0">
                <a:latin typeface="Calibri" pitchFamily="34" charset="0"/>
                <a:ea typeface="Times New Roman"/>
                <a:cs typeface="David" pitchFamily="34" charset="-79"/>
              </a:rPr>
              <a:t>מא</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אֲנִי יְהוָה אֱלֹהֵיכֶם אֲשֶׁר הוֹצֵאתִי אֶתְכֶם מֵאֶרֶץ מִצְרַיִם לִהְיוֹת לָכֶם לֵאלֹהִים אֲנִי יְהוָה אֱלֹהֵיכֶם. </a:t>
            </a:r>
          </a:p>
          <a:p>
            <a:pPr marL="0" indent="0" algn="r" rtl="1">
              <a:buNone/>
            </a:pPr>
            <a:endParaRPr lang="he-IL" sz="2000" dirty="0">
              <a:latin typeface="Calibri" pitchFamily="34" charset="0"/>
              <a:cs typeface="David" pitchFamily="34" charset="-79"/>
            </a:endParaRPr>
          </a:p>
        </p:txBody>
      </p:sp>
      <p:sp>
        <p:nvSpPr>
          <p:cNvPr id="4" name="Right Arrow Callout 3"/>
          <p:cNvSpPr/>
          <p:nvPr/>
        </p:nvSpPr>
        <p:spPr>
          <a:xfrm>
            <a:off x="152400" y="2895600"/>
            <a:ext cx="2667000" cy="1600200"/>
          </a:xfrm>
          <a:prstGeom prst="rightArrowCallout">
            <a:avLst>
              <a:gd name="adj1" fmla="val 25000"/>
              <a:gd name="adj2" fmla="val 25000"/>
              <a:gd name="adj3" fmla="val 25000"/>
              <a:gd name="adj4" fmla="val 79671"/>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400" dirty="0" smtClean="0"/>
              <a:t>How are tzitzit connected to the </a:t>
            </a:r>
            <a:r>
              <a:rPr lang="en-GB" sz="2400" dirty="0"/>
              <a:t>M</a:t>
            </a:r>
            <a:r>
              <a:rPr lang="en-GB" sz="2400" dirty="0" smtClean="0"/>
              <a:t>ikdash?</a:t>
            </a:r>
          </a:p>
        </p:txBody>
      </p:sp>
    </p:spTree>
    <p:extLst>
      <p:ext uri="{BB962C8B-B14F-4D97-AF65-F5344CB8AC3E}">
        <p14:creationId xmlns:p14="http://schemas.microsoft.com/office/powerpoint/2010/main" val="2320774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additive="base">
                                        <p:cTn id="32" dur="500" fill="hold"/>
                                        <p:tgtEl>
                                          <p:spTgt spid="4"/>
                                        </p:tgtEl>
                                        <p:attrNameLst>
                                          <p:attrName>ppt_x</p:attrName>
                                        </p:attrNameLst>
                                      </p:cBhvr>
                                      <p:tavLst>
                                        <p:tav tm="0">
                                          <p:val>
                                            <p:strVal val="0-#ppt_w/2"/>
                                          </p:val>
                                        </p:tav>
                                        <p:tav tm="100000">
                                          <p:val>
                                            <p:strVal val="#ppt_x"/>
                                          </p:val>
                                        </p:tav>
                                      </p:tavLst>
                                    </p:anim>
                                    <p:anim calcmode="lin" valueType="num">
                                      <p:cBhvr additive="base">
                                        <p:cTn id="33"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0" y="152400"/>
            <a:ext cx="6705600" cy="5059363"/>
          </a:xfrm>
        </p:spPr>
        <p:txBody>
          <a:bodyPr>
            <a:noAutofit/>
          </a:bodyPr>
          <a:lstStyle/>
          <a:p>
            <a:pPr marL="0" indent="0" algn="r" rtl="1">
              <a:lnSpc>
                <a:spcPct val="115000"/>
              </a:lnSpc>
              <a:spcAft>
                <a:spcPts val="0"/>
              </a:spcAft>
              <a:buNone/>
            </a:pPr>
            <a:r>
              <a:rPr lang="he-IL" sz="2400" b="1" dirty="0" smtClean="0">
                <a:solidFill>
                  <a:schemeClr val="accent2"/>
                </a:solidFill>
                <a:effectLst>
                  <a:outerShdw blurRad="38100" dist="38100" dir="2700000" algn="tl">
                    <a:srgbClr val="000000">
                      <a:alpha val="43137"/>
                    </a:srgbClr>
                  </a:outerShdw>
                </a:effectLst>
                <a:latin typeface="Calibri" pitchFamily="34" charset="0"/>
                <a:ea typeface="Times New Roman"/>
                <a:cs typeface="David" pitchFamily="34" charset="-79"/>
              </a:rPr>
              <a:t>במדבר פרק טו</a:t>
            </a:r>
          </a:p>
          <a:p>
            <a:pPr marL="0" indent="0" algn="r" rtl="1">
              <a:lnSpc>
                <a:spcPct val="115000"/>
              </a:lnSpc>
              <a:spcAft>
                <a:spcPts val="0"/>
              </a:spcAft>
              <a:buNone/>
            </a:pPr>
            <a:r>
              <a:rPr lang="he-IL" sz="2000" b="1" dirty="0" smtClean="0">
                <a:latin typeface="Calibri" pitchFamily="34" charset="0"/>
                <a:ea typeface="Times New Roman"/>
                <a:cs typeface="David" pitchFamily="34" charset="-79"/>
              </a:rPr>
              <a:t>לז</a:t>
            </a:r>
            <a:r>
              <a:rPr lang="he-IL" sz="2000" dirty="0" smtClean="0">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וַיֹּאמֶר יְהוָה אֶל-מֹשֶׁה לֵּאמֹר. </a:t>
            </a:r>
            <a:r>
              <a:rPr lang="he-IL" sz="2000" b="1" dirty="0">
                <a:latin typeface="Calibri" pitchFamily="34" charset="0"/>
                <a:ea typeface="Times New Roman"/>
                <a:cs typeface="David" pitchFamily="34" charset="-79"/>
              </a:rPr>
              <a:t>לח</a:t>
            </a:r>
            <a:r>
              <a:rPr lang="he-IL" sz="2000" dirty="0">
                <a:latin typeface="Calibri" pitchFamily="34" charset="0"/>
                <a:ea typeface="Times New Roman"/>
                <a:cs typeface="David" pitchFamily="34" charset="-79"/>
              </a:rPr>
              <a:t> דַּבֵּר אֶל-בְּנֵי יִשְׂרָאֵל וְאָמַרְתָּ אֲלֵהֶם וְעָשׂוּ לָהֶם </a:t>
            </a:r>
            <a:r>
              <a:rPr lang="he-IL" sz="2000" b="1" dirty="0">
                <a:solidFill>
                  <a:schemeClr val="accent3"/>
                </a:solidFill>
                <a:latin typeface="Calibri" pitchFamily="34" charset="0"/>
                <a:ea typeface="Times New Roman"/>
                <a:cs typeface="David" pitchFamily="34" charset="-79"/>
              </a:rPr>
              <a:t>צִיצִת</a:t>
            </a:r>
            <a:r>
              <a:rPr lang="he-IL" sz="2000" dirty="0">
                <a:solidFill>
                  <a:schemeClr val="accent3"/>
                </a:solidFill>
                <a:latin typeface="Calibri" pitchFamily="34" charset="0"/>
                <a:ea typeface="Times New Roman"/>
                <a:cs typeface="David" pitchFamily="34" charset="-79"/>
              </a:rPr>
              <a:t> </a:t>
            </a:r>
            <a:r>
              <a:rPr lang="he-IL" sz="2000" dirty="0">
                <a:latin typeface="Calibri" pitchFamily="34" charset="0"/>
                <a:ea typeface="Times New Roman"/>
                <a:cs typeface="David" pitchFamily="34" charset="-79"/>
              </a:rPr>
              <a:t>עַל-כַּנְפֵי בִגְדֵיהֶם לְדֹרֹתָם וְנָתְנוּ עַל-צִיצִת הַכָּנָף </a:t>
            </a:r>
            <a:r>
              <a:rPr lang="he-IL" sz="2000" b="1" dirty="0">
                <a:solidFill>
                  <a:schemeClr val="accent5"/>
                </a:solidFill>
                <a:latin typeface="Calibri" pitchFamily="34" charset="0"/>
                <a:ea typeface="Times New Roman"/>
                <a:cs typeface="David" pitchFamily="34" charset="-79"/>
              </a:rPr>
              <a:t>פְּתִיל תְּכֵלֶת. </a:t>
            </a:r>
            <a:r>
              <a:rPr lang="he-IL" sz="2000" b="1" dirty="0">
                <a:latin typeface="Calibri" pitchFamily="34" charset="0"/>
                <a:ea typeface="Times New Roman"/>
                <a:cs typeface="David" pitchFamily="34" charset="-79"/>
              </a:rPr>
              <a:t>לט</a:t>
            </a:r>
            <a:r>
              <a:rPr lang="he-IL" sz="2000" dirty="0">
                <a:latin typeface="Calibri" pitchFamily="34" charset="0"/>
                <a:ea typeface="Times New Roman"/>
                <a:cs typeface="David" pitchFamily="34" charset="-79"/>
              </a:rPr>
              <a:t> וְהָיָה לָכֶם לְצִיצִת וּרְאִיתֶם אֹתוֹ וּזְכַרְתֶּם אֶת-כָּל-מִצְו‍ֹת יְהוָה וַעֲשִׂיתֶם אֹתָם וְלֹא-תָתוּרוּ אַחֲרֵי לְבַבְכֶם וְאַחֲרֵי עֵינֵיכֶם אֲשֶׁר-אַתֶּם זֹנִים אַחֲרֵיהֶם. </a:t>
            </a:r>
            <a:r>
              <a:rPr lang="he-IL" sz="2000" b="1" dirty="0">
                <a:latin typeface="Calibri" pitchFamily="34" charset="0"/>
                <a:ea typeface="Times New Roman"/>
                <a:cs typeface="David" pitchFamily="34" charset="-79"/>
              </a:rPr>
              <a:t>מ</a:t>
            </a:r>
            <a:r>
              <a:rPr lang="he-IL" sz="2000" dirty="0">
                <a:latin typeface="Calibri" pitchFamily="34" charset="0"/>
                <a:ea typeface="Times New Roman"/>
                <a:cs typeface="David" pitchFamily="34" charset="-79"/>
              </a:rPr>
              <a:t> לְמַעַן תִּזְכְּרוּ וַעֲשִׂיתֶם אֶת-כָּל-מִצְו‍ֹתָי </a:t>
            </a:r>
            <a:r>
              <a:rPr lang="he-IL" sz="2000" b="1" dirty="0">
                <a:solidFill>
                  <a:srgbClr val="F79646"/>
                </a:solidFill>
                <a:latin typeface="Calibri" pitchFamily="34" charset="0"/>
                <a:ea typeface="Times New Roman"/>
                <a:cs typeface="David" pitchFamily="34" charset="-79"/>
              </a:rPr>
              <a:t>וִהְיִיתֶם קְדֹשִׁים לֵאלֹהֵיכֶם</a:t>
            </a:r>
            <a:r>
              <a:rPr lang="he-IL" sz="2000" dirty="0">
                <a:latin typeface="Calibri" pitchFamily="34" charset="0"/>
                <a:ea typeface="Times New Roman"/>
                <a:cs typeface="David" pitchFamily="34" charset="-79"/>
              </a:rPr>
              <a:t>. </a:t>
            </a:r>
            <a:r>
              <a:rPr lang="he-IL" sz="2000" b="1" dirty="0">
                <a:latin typeface="Calibri" pitchFamily="34" charset="0"/>
                <a:ea typeface="Times New Roman"/>
                <a:cs typeface="David" pitchFamily="34" charset="-79"/>
              </a:rPr>
              <a:t>מא</a:t>
            </a:r>
            <a:r>
              <a:rPr lang="he-IL" sz="2000" dirty="0">
                <a:latin typeface="Calibri" pitchFamily="34" charset="0"/>
                <a:ea typeface="Times New Roman"/>
                <a:cs typeface="David" pitchFamily="34" charset="-79"/>
              </a:rPr>
              <a:t> אֲנִי יְהוָה אֱלֹהֵיכֶם אֲשֶׁר הוֹצֵאתִי אֶתְכֶם מֵאֶרֶץ מִצְרַיִם לִהְיוֹת לָכֶם לֵאלֹהִים אֲנִי יְהוָה אֱלֹהֵיכֶם. </a:t>
            </a:r>
            <a:endParaRPr lang="he-IL" sz="2000" dirty="0" smtClean="0">
              <a:latin typeface="Calibri" pitchFamily="34" charset="0"/>
              <a:ea typeface="Times New Roman"/>
              <a:cs typeface="David" pitchFamily="34" charset="-79"/>
            </a:endParaRPr>
          </a:p>
          <a:p>
            <a:pPr marL="0" indent="0" algn="r" rtl="1">
              <a:lnSpc>
                <a:spcPct val="115000"/>
              </a:lnSpc>
              <a:spcAft>
                <a:spcPts val="0"/>
              </a:spcAft>
              <a:buNone/>
            </a:pPr>
            <a:endParaRPr lang="he-IL" sz="2000" dirty="0">
              <a:latin typeface="Calibri" pitchFamily="34" charset="0"/>
              <a:ea typeface="Times New Roman"/>
              <a:cs typeface="David" pitchFamily="34" charset="-79"/>
            </a:endParaRPr>
          </a:p>
          <a:p>
            <a:pPr marL="0" indent="0" algn="r" rtl="1">
              <a:lnSpc>
                <a:spcPct val="115000"/>
              </a:lnSpc>
              <a:spcAft>
                <a:spcPts val="0"/>
              </a:spcAft>
              <a:buNone/>
            </a:pPr>
            <a:r>
              <a:rPr lang="he-IL" sz="2400" b="1" dirty="0" smtClean="0">
                <a:solidFill>
                  <a:schemeClr val="accent2"/>
                </a:solidFill>
                <a:effectLst>
                  <a:outerShdw blurRad="38100" dist="38100" dir="2700000" algn="tl">
                    <a:srgbClr val="000000">
                      <a:alpha val="43137"/>
                    </a:srgbClr>
                  </a:outerShdw>
                </a:effectLst>
                <a:latin typeface="Calibri" pitchFamily="34" charset="0"/>
                <a:ea typeface="Times New Roman"/>
                <a:cs typeface="David" pitchFamily="34" charset="-79"/>
              </a:rPr>
              <a:t>שמות פרק כח</a:t>
            </a:r>
          </a:p>
          <a:p>
            <a:pPr marL="0" indent="0" algn="r" rtl="1">
              <a:lnSpc>
                <a:spcPct val="115000"/>
              </a:lnSpc>
              <a:buNone/>
            </a:pPr>
            <a:r>
              <a:rPr lang="he-IL" sz="2000" b="1" dirty="0">
                <a:latin typeface="David" pitchFamily="34" charset="-79"/>
                <a:ea typeface="Calibri"/>
                <a:cs typeface="David" pitchFamily="34" charset="-79"/>
              </a:rPr>
              <a:t>לו</a:t>
            </a:r>
            <a:r>
              <a:rPr lang="he-IL" sz="2000" dirty="0">
                <a:latin typeface="David" pitchFamily="34" charset="-79"/>
                <a:ea typeface="Calibri"/>
                <a:cs typeface="David" pitchFamily="34" charset="-79"/>
              </a:rPr>
              <a:t> וְעָשִׂיתָ </a:t>
            </a:r>
            <a:r>
              <a:rPr lang="he-IL" sz="2000" b="1" dirty="0">
                <a:solidFill>
                  <a:schemeClr val="accent3"/>
                </a:solidFill>
                <a:latin typeface="David" pitchFamily="34" charset="-79"/>
                <a:ea typeface="Calibri"/>
                <a:cs typeface="David" pitchFamily="34" charset="-79"/>
              </a:rPr>
              <a:t>צִּיץ</a:t>
            </a:r>
            <a:r>
              <a:rPr lang="he-IL" sz="2000" dirty="0">
                <a:solidFill>
                  <a:schemeClr val="accent3"/>
                </a:solidFill>
                <a:latin typeface="David" pitchFamily="34" charset="-79"/>
                <a:ea typeface="Calibri"/>
                <a:cs typeface="David" pitchFamily="34" charset="-79"/>
              </a:rPr>
              <a:t> </a:t>
            </a:r>
            <a:r>
              <a:rPr lang="he-IL" sz="2000" dirty="0">
                <a:latin typeface="David" pitchFamily="34" charset="-79"/>
                <a:ea typeface="Calibri"/>
                <a:cs typeface="David" pitchFamily="34" charset="-79"/>
              </a:rPr>
              <a:t>זָהָב טָהוֹר וּפִתַּחְתָּ עָלָיו פִּתּוּחֵי חֹתָם </a:t>
            </a:r>
            <a:r>
              <a:rPr lang="he-IL" sz="2000" b="1" dirty="0">
                <a:solidFill>
                  <a:schemeClr val="accent6"/>
                </a:solidFill>
                <a:latin typeface="David" pitchFamily="34" charset="-79"/>
                <a:ea typeface="Calibri"/>
                <a:cs typeface="David" pitchFamily="34" charset="-79"/>
              </a:rPr>
              <a:t>קֹדֶשׁ לַיהוָה. </a:t>
            </a:r>
            <a:r>
              <a:rPr lang="he-IL" sz="2000" b="1" dirty="0">
                <a:latin typeface="David" pitchFamily="34" charset="-79"/>
                <a:ea typeface="Calibri"/>
                <a:cs typeface="David" pitchFamily="34" charset="-79"/>
              </a:rPr>
              <a:t>לז</a:t>
            </a:r>
            <a:r>
              <a:rPr lang="he-IL" sz="2000" dirty="0">
                <a:latin typeface="David" pitchFamily="34" charset="-79"/>
                <a:ea typeface="Calibri"/>
                <a:cs typeface="David" pitchFamily="34" charset="-79"/>
              </a:rPr>
              <a:t> וְשַׂמְתָּ אֹתוֹ עַל-פְּתִיל תְּכֵלֶת וְהָיָה עַל-הַמִּצְנָפֶת אֶל-מוּל פְּנֵי-הַמִּצְנֶפֶת יִהְיֶה. </a:t>
            </a:r>
            <a:r>
              <a:rPr lang="he-IL" sz="2000" b="1" dirty="0">
                <a:latin typeface="David" pitchFamily="34" charset="-79"/>
                <a:ea typeface="Calibri"/>
                <a:cs typeface="David" pitchFamily="34" charset="-79"/>
              </a:rPr>
              <a:t>לח</a:t>
            </a:r>
            <a:r>
              <a:rPr lang="he-IL" sz="2000" dirty="0">
                <a:latin typeface="David" pitchFamily="34" charset="-79"/>
                <a:ea typeface="Calibri"/>
                <a:cs typeface="David" pitchFamily="34" charset="-79"/>
              </a:rPr>
              <a:t> וְהָיָה עַל-מֵצַח אַהֲרֹן וְנָשָׂא אַהֲרֹן אֶת-עֲו‍ֹן הַקֳּדָשִׁים אֲשֶׁר יַקְדִּישׁוּ בְּנֵי יִשְׂרָאֵל לְכָל-מַתְּנֹת קָדְשֵׁיהֶם וְהָיָה עַל-מִצְחוֹ תָּמִיד לְרָצוֹן לָהֶם לִפְנֵי יְהוָה</a:t>
            </a:r>
            <a:r>
              <a:rPr lang="he-IL" sz="2000" dirty="0" smtClean="0">
                <a:latin typeface="David" pitchFamily="34" charset="-79"/>
                <a:ea typeface="Calibri"/>
                <a:cs typeface="David" pitchFamily="34" charset="-79"/>
              </a:rPr>
              <a:t>.</a:t>
            </a:r>
            <a:endParaRPr lang="he-IL" sz="2000" dirty="0">
              <a:latin typeface="Calibri" pitchFamily="34" charset="0"/>
              <a:ea typeface="Times New Roman"/>
              <a:cs typeface="David" pitchFamily="34" charset="-79"/>
            </a:endParaRPr>
          </a:p>
          <a:p>
            <a:pPr marL="0" indent="0" algn="r" rtl="1">
              <a:buNone/>
            </a:pPr>
            <a:endParaRPr lang="he-IL" sz="2000" dirty="0">
              <a:latin typeface="Calibri" pitchFamily="34" charset="0"/>
              <a:cs typeface="David" pitchFamily="34" charset="-79"/>
            </a:endParaRPr>
          </a:p>
        </p:txBody>
      </p:sp>
      <p:sp>
        <p:nvSpPr>
          <p:cNvPr id="6" name="Rounded Rectangle 5"/>
          <p:cNvSpPr/>
          <p:nvPr/>
        </p:nvSpPr>
        <p:spPr>
          <a:xfrm>
            <a:off x="685800" y="5638800"/>
            <a:ext cx="7772400" cy="1143000"/>
          </a:xfrm>
          <a:prstGeom prst="roundRec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he-IL" sz="2000" dirty="0" smtClean="0"/>
              <a:t>קדוש לה'</a:t>
            </a:r>
            <a:r>
              <a:rPr lang="en-GB" sz="2000" dirty="0" smtClean="0"/>
              <a:t> – separated to serve G-d. </a:t>
            </a:r>
          </a:p>
          <a:p>
            <a:pPr algn="ctr"/>
            <a:r>
              <a:rPr lang="en-GB" sz="2000" dirty="0" smtClean="0"/>
              <a:t>Every Jew needs a reminder he is </a:t>
            </a:r>
            <a:r>
              <a:rPr lang="he-IL" sz="2000" dirty="0" smtClean="0"/>
              <a:t>קדוש לה'</a:t>
            </a:r>
            <a:r>
              <a:rPr lang="en-GB" sz="2000" dirty="0" smtClean="0"/>
              <a:t> and part of </a:t>
            </a:r>
            <a:r>
              <a:rPr lang="he-IL" sz="2000" dirty="0" smtClean="0"/>
              <a:t>ממלכת כהנים</a:t>
            </a:r>
            <a:r>
              <a:rPr lang="en-GB" sz="2000" dirty="0" smtClean="0"/>
              <a:t>. </a:t>
            </a:r>
          </a:p>
          <a:p>
            <a:pPr algn="ctr"/>
            <a:r>
              <a:rPr lang="en-GB" sz="2000" dirty="0" smtClean="0"/>
              <a:t>We are the liaison between G-d and the other nations.</a:t>
            </a:r>
            <a:endParaRPr lang="he-IL" sz="2000" dirty="0"/>
          </a:p>
        </p:txBody>
      </p:sp>
      <p:sp>
        <p:nvSpPr>
          <p:cNvPr id="7" name="Right Arrow Callout 6"/>
          <p:cNvSpPr/>
          <p:nvPr/>
        </p:nvSpPr>
        <p:spPr>
          <a:xfrm>
            <a:off x="58057" y="152400"/>
            <a:ext cx="2532743" cy="5257800"/>
          </a:xfrm>
          <a:prstGeom prst="rightArrowCallout">
            <a:avLst>
              <a:gd name="adj1" fmla="val 25000"/>
              <a:gd name="adj2" fmla="val 25000"/>
              <a:gd name="adj3" fmla="val 8612"/>
              <a:gd name="adj4" fmla="val 86857"/>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Blue on background of white reminds us to keep the mitzvot. </a:t>
            </a:r>
          </a:p>
          <a:p>
            <a:pPr algn="ctr"/>
            <a:r>
              <a:rPr lang="en-GB" sz="2000" dirty="0" smtClean="0"/>
              <a:t>Kedusha is being separated from a larger group in order to bring G-d into the larger group. </a:t>
            </a:r>
          </a:p>
          <a:p>
            <a:pPr algn="ctr"/>
            <a:r>
              <a:rPr lang="en-GB" sz="2000" dirty="0" smtClean="0"/>
              <a:t>Tzitzit serve as a reminder we are chosen to be a mamlechet kohanim and goy kadosh.</a:t>
            </a:r>
            <a:endParaRPr lang="he-IL" sz="2000" dirty="0"/>
          </a:p>
        </p:txBody>
      </p:sp>
    </p:spTree>
    <p:extLst>
      <p:ext uri="{BB962C8B-B14F-4D97-AF65-F5344CB8AC3E}">
        <p14:creationId xmlns:p14="http://schemas.microsoft.com/office/powerpoint/2010/main" val="3142217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righ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righ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0-#ppt_w/2"/>
                                          </p:val>
                                        </p:tav>
                                        <p:tav tm="100000">
                                          <p:val>
                                            <p:strVal val="#ppt_x"/>
                                          </p:val>
                                        </p:tav>
                                      </p:tavLst>
                                    </p:anim>
                                    <p:anim calcmode="lin" valueType="num">
                                      <p:cBhvr additive="base">
                                        <p:cTn id="2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1" presetClass="entr" presetSubtype="8"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heel(8)">
                                      <p:cBhvr>
                                        <p:cTn id="3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1"/>
            <a:r>
              <a:rPr lang="he-IL" b="1" dirty="0" smtClean="0">
                <a:solidFill>
                  <a:schemeClr val="accent2"/>
                </a:solidFill>
                <a:effectLst>
                  <a:outerShdw blurRad="38100" dist="38100" dir="2700000" algn="tl">
                    <a:srgbClr val="000000">
                      <a:alpha val="43137"/>
                    </a:srgbClr>
                  </a:outerShdw>
                </a:effectLst>
              </a:rPr>
              <a:t>במדבר פרק טז</a:t>
            </a:r>
            <a:r>
              <a:rPr lang="he-IL" sz="4000" b="1" dirty="0" smtClean="0">
                <a:solidFill>
                  <a:schemeClr val="accent2"/>
                </a:solidFill>
                <a:effectLst>
                  <a:outerShdw blurRad="38100" dist="38100" dir="2700000" algn="tl">
                    <a:srgbClr val="000000">
                      <a:alpha val="43137"/>
                    </a:srgbClr>
                  </a:outerShdw>
                </a:effectLst>
              </a:rPr>
              <a:t/>
            </a:r>
            <a:br>
              <a:rPr lang="he-IL" sz="4000" b="1" dirty="0" smtClean="0">
                <a:solidFill>
                  <a:schemeClr val="accent2"/>
                </a:solidFill>
                <a:effectLst>
                  <a:outerShdw blurRad="38100" dist="38100" dir="2700000" algn="tl">
                    <a:srgbClr val="000000">
                      <a:alpha val="43137"/>
                    </a:srgbClr>
                  </a:outerShdw>
                </a:effectLst>
              </a:rPr>
            </a:br>
            <a:r>
              <a:rPr lang="en-GB" sz="4000" b="1" dirty="0" smtClean="0">
                <a:solidFill>
                  <a:schemeClr val="accent2"/>
                </a:solidFill>
                <a:effectLst>
                  <a:outerShdw blurRad="38100" dist="38100" dir="2700000" algn="tl">
                    <a:srgbClr val="000000">
                      <a:alpha val="43137"/>
                    </a:srgbClr>
                  </a:outerShdw>
                </a:effectLst>
              </a:rPr>
              <a:t>- What does Korach want?</a:t>
            </a:r>
            <a:endParaRPr lang="he-IL" sz="40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124200" y="1600200"/>
            <a:ext cx="5562600" cy="4525963"/>
          </a:xfrm>
        </p:spPr>
        <p:txBody>
          <a:bodyPr>
            <a:noAutofit/>
          </a:bodyPr>
          <a:lstStyle/>
          <a:p>
            <a:pPr marL="0" indent="0" algn="just" rtl="1">
              <a:lnSpc>
                <a:spcPct val="110000"/>
              </a:lnSpc>
              <a:spcAft>
                <a:spcPts val="0"/>
              </a:spcAft>
              <a:buNone/>
            </a:pPr>
            <a:r>
              <a:rPr lang="he-IL" sz="2800" b="1" dirty="0" smtClean="0">
                <a:latin typeface="Calibri" pitchFamily="34" charset="0"/>
                <a:ea typeface="Times New Roman"/>
                <a:cs typeface="David" pitchFamily="34" charset="-79"/>
              </a:rPr>
              <a:t>א</a:t>
            </a:r>
            <a:r>
              <a:rPr lang="he-IL" sz="2800" dirty="0" smtClean="0">
                <a:latin typeface="Calibri" pitchFamily="34" charset="0"/>
                <a:ea typeface="Times New Roman"/>
                <a:cs typeface="David" pitchFamily="34" charset="-79"/>
              </a:rPr>
              <a:t> </a:t>
            </a:r>
            <a:r>
              <a:rPr lang="he-IL" sz="2800" b="1" dirty="0">
                <a:solidFill>
                  <a:schemeClr val="accent4"/>
                </a:solidFill>
                <a:latin typeface="Calibri" pitchFamily="34" charset="0"/>
                <a:ea typeface="Times New Roman"/>
                <a:cs typeface="David" pitchFamily="34" charset="-79"/>
              </a:rPr>
              <a:t>וַיִּקַּח</a:t>
            </a:r>
            <a:r>
              <a:rPr lang="he-IL" sz="2800" dirty="0">
                <a:solidFill>
                  <a:schemeClr val="accent4"/>
                </a:solidFill>
                <a:latin typeface="Calibri" pitchFamily="34" charset="0"/>
                <a:ea typeface="Times New Roman"/>
                <a:cs typeface="David" pitchFamily="34" charset="-79"/>
              </a:rPr>
              <a:t> </a:t>
            </a:r>
            <a:r>
              <a:rPr lang="he-IL" sz="2800" b="1" dirty="0">
                <a:solidFill>
                  <a:schemeClr val="accent3"/>
                </a:solidFill>
                <a:latin typeface="Calibri" pitchFamily="34" charset="0"/>
                <a:ea typeface="Times New Roman"/>
                <a:cs typeface="David" pitchFamily="34" charset="-79"/>
              </a:rPr>
              <a:t>קֹרַח</a:t>
            </a:r>
            <a:r>
              <a:rPr lang="he-IL" sz="2800" dirty="0">
                <a:latin typeface="Calibri" pitchFamily="34" charset="0"/>
                <a:ea typeface="Times New Roman"/>
                <a:cs typeface="David" pitchFamily="34" charset="-79"/>
              </a:rPr>
              <a:t> בֶּן-יִצְהָר בֶּן-קְהָת בֶּן-לֵוִי </a:t>
            </a:r>
            <a:r>
              <a:rPr lang="he-IL" sz="2800" b="1" dirty="0">
                <a:solidFill>
                  <a:schemeClr val="accent3"/>
                </a:solidFill>
                <a:latin typeface="Calibri" pitchFamily="34" charset="0"/>
                <a:ea typeface="Times New Roman"/>
                <a:cs typeface="David" pitchFamily="34" charset="-79"/>
              </a:rPr>
              <a:t>וְדָתָן</a:t>
            </a:r>
            <a:r>
              <a:rPr lang="he-IL" sz="2800" dirty="0">
                <a:solidFill>
                  <a:schemeClr val="accent3"/>
                </a:solidFill>
                <a:latin typeface="Calibri" pitchFamily="34" charset="0"/>
                <a:ea typeface="Times New Roman"/>
                <a:cs typeface="David" pitchFamily="34" charset="-79"/>
              </a:rPr>
              <a:t> </a:t>
            </a:r>
            <a:r>
              <a:rPr lang="he-IL" sz="2800" b="1" dirty="0">
                <a:solidFill>
                  <a:schemeClr val="accent3"/>
                </a:solidFill>
                <a:latin typeface="Calibri" pitchFamily="34" charset="0"/>
                <a:ea typeface="Times New Roman"/>
                <a:cs typeface="David" pitchFamily="34" charset="-79"/>
              </a:rPr>
              <a:t>וַאֲבִירָם</a:t>
            </a:r>
            <a:r>
              <a:rPr lang="he-IL" sz="2800" dirty="0">
                <a:latin typeface="Calibri" pitchFamily="34" charset="0"/>
                <a:ea typeface="Times New Roman"/>
                <a:cs typeface="David" pitchFamily="34" charset="-79"/>
              </a:rPr>
              <a:t> בְּנֵי אֱלִיאָב וְאוֹן בֶּן-פֶּלֶת בְּנֵי רְאוּבֵן. </a:t>
            </a:r>
            <a:endParaRPr lang="en-US" sz="2800" dirty="0">
              <a:latin typeface="Calibri" pitchFamily="34" charset="0"/>
              <a:ea typeface="Calibri"/>
              <a:cs typeface="David" pitchFamily="34" charset="-79"/>
            </a:endParaRPr>
          </a:p>
          <a:p>
            <a:pPr marL="0" indent="0" algn="just" rtl="1">
              <a:lnSpc>
                <a:spcPct val="110000"/>
              </a:lnSpc>
              <a:buNone/>
            </a:pPr>
            <a:r>
              <a:rPr lang="he-IL" sz="2800" b="1" dirty="0">
                <a:latin typeface="Calibri" pitchFamily="34" charset="0"/>
                <a:ea typeface="Times New Roman"/>
                <a:cs typeface="David" pitchFamily="34" charset="-79"/>
              </a:rPr>
              <a:t>ב</a:t>
            </a:r>
            <a:r>
              <a:rPr lang="he-IL" sz="2800" dirty="0">
                <a:latin typeface="Calibri" pitchFamily="34" charset="0"/>
                <a:ea typeface="Times New Roman"/>
                <a:cs typeface="David" pitchFamily="34" charset="-79"/>
              </a:rPr>
              <a:t> וַיָּקֻמוּ לִפְנֵי מֹשֶׁה</a:t>
            </a:r>
            <a:r>
              <a:rPr lang="he-IL" sz="2800" b="1" dirty="0">
                <a:solidFill>
                  <a:schemeClr val="accent1"/>
                </a:solidFill>
                <a:latin typeface="Calibri" pitchFamily="34" charset="0"/>
                <a:ea typeface="Times New Roman"/>
                <a:cs typeface="David" pitchFamily="34" charset="-79"/>
              </a:rPr>
              <a:t> וַאֲנָשִׁים </a:t>
            </a:r>
            <a:r>
              <a:rPr lang="he-IL" sz="2800" dirty="0">
                <a:latin typeface="Calibri" pitchFamily="34" charset="0"/>
                <a:ea typeface="Times New Roman"/>
                <a:cs typeface="David" pitchFamily="34" charset="-79"/>
              </a:rPr>
              <a:t>מִבְּנֵי-יִשְׂרָאֵל </a:t>
            </a:r>
            <a:r>
              <a:rPr lang="he-IL" sz="2800" b="1" dirty="0">
                <a:solidFill>
                  <a:schemeClr val="accent3"/>
                </a:solidFill>
                <a:latin typeface="Calibri" pitchFamily="34" charset="0"/>
                <a:ea typeface="Times New Roman"/>
                <a:cs typeface="David" pitchFamily="34" charset="-79"/>
              </a:rPr>
              <a:t>חֲמִשִּׁים וּמָאתָיִם </a:t>
            </a:r>
            <a:r>
              <a:rPr lang="he-IL" sz="2800" b="1" dirty="0">
                <a:solidFill>
                  <a:schemeClr val="accent1"/>
                </a:solidFill>
                <a:latin typeface="Calibri" pitchFamily="34" charset="0"/>
                <a:ea typeface="Times New Roman"/>
                <a:cs typeface="David" pitchFamily="34" charset="-79"/>
              </a:rPr>
              <a:t>נְשִׂיאֵי עֵדָה קְרִאֵי מוֹעֵד אַנְשֵׁי-שֵׁם.</a:t>
            </a:r>
            <a:endParaRPr lang="en-US" sz="2800" b="1" dirty="0">
              <a:solidFill>
                <a:schemeClr val="accent1"/>
              </a:solidFill>
              <a:latin typeface="Calibri" pitchFamily="34" charset="0"/>
              <a:ea typeface="Calibri"/>
              <a:cs typeface="David" pitchFamily="34" charset="-79"/>
            </a:endParaRPr>
          </a:p>
          <a:p>
            <a:pPr marL="0" indent="0" algn="just" rtl="1">
              <a:lnSpc>
                <a:spcPct val="110000"/>
              </a:lnSpc>
              <a:spcAft>
                <a:spcPts val="0"/>
              </a:spcAft>
              <a:buNone/>
            </a:pPr>
            <a:endParaRPr lang="he-IL" sz="2800" dirty="0" smtClean="0">
              <a:latin typeface="Calibri" pitchFamily="34" charset="0"/>
              <a:ea typeface="Times New Roman"/>
              <a:cs typeface="David" pitchFamily="34" charset="-79"/>
            </a:endParaRPr>
          </a:p>
        </p:txBody>
      </p:sp>
      <p:sp>
        <p:nvSpPr>
          <p:cNvPr id="4" name="Right Arrow Callout 3"/>
          <p:cNvSpPr/>
          <p:nvPr/>
        </p:nvSpPr>
        <p:spPr>
          <a:xfrm>
            <a:off x="152400" y="1676400"/>
            <a:ext cx="2895600" cy="533400"/>
          </a:xfrm>
          <a:prstGeom prst="rightArrowCallout">
            <a:avLst>
              <a:gd name="adj1" fmla="val 25000"/>
              <a:gd name="adj2" fmla="val 25000"/>
              <a:gd name="adj3" fmla="val 25000"/>
              <a:gd name="adj4" fmla="val 86808"/>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400" dirty="0" smtClean="0"/>
              <a:t>What did he take?</a:t>
            </a:r>
            <a:endParaRPr lang="he-IL" sz="2400" dirty="0"/>
          </a:p>
        </p:txBody>
      </p:sp>
      <p:sp>
        <p:nvSpPr>
          <p:cNvPr id="5" name="Up Arrow Callout 4"/>
          <p:cNvSpPr/>
          <p:nvPr/>
        </p:nvSpPr>
        <p:spPr>
          <a:xfrm>
            <a:off x="152400" y="4114800"/>
            <a:ext cx="8305800" cy="2133600"/>
          </a:xfrm>
          <a:prstGeom prst="upArrowCallout">
            <a:avLst>
              <a:gd name="adj1" fmla="val 25000"/>
              <a:gd name="adj2" fmla="val 25000"/>
              <a:gd name="adj3" fmla="val 16147"/>
              <a:gd name="adj4" fmla="val 77049"/>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400" dirty="0" smtClean="0"/>
              <a:t>Is this rebellion led by 250 big shots and 3 super big shots and therefore probably joined by thousands? </a:t>
            </a:r>
            <a:endParaRPr lang="en-GB" sz="2400" dirty="0"/>
          </a:p>
          <a:p>
            <a:pPr algn="ctr"/>
            <a:r>
              <a:rPr lang="en-GB" sz="2400" dirty="0" smtClean="0"/>
              <a:t>Or are the 250 merely followers, and therefore this is a break-off group?</a:t>
            </a:r>
            <a:endParaRPr lang="he-IL" sz="2400" dirty="0"/>
          </a:p>
        </p:txBody>
      </p:sp>
      <p:sp>
        <p:nvSpPr>
          <p:cNvPr id="6" name="Right Arrow Callout 5"/>
          <p:cNvSpPr/>
          <p:nvPr/>
        </p:nvSpPr>
        <p:spPr>
          <a:xfrm>
            <a:off x="152400" y="2895600"/>
            <a:ext cx="2895600" cy="533400"/>
          </a:xfrm>
          <a:prstGeom prst="rightArrowCallout">
            <a:avLst>
              <a:gd name="adj1" fmla="val 25000"/>
              <a:gd name="adj2" fmla="val 25000"/>
              <a:gd name="adj3" fmla="val 25000"/>
              <a:gd name="adj4" fmla="val 87216"/>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400" dirty="0" smtClean="0"/>
              <a:t>Important leaders</a:t>
            </a:r>
            <a:endParaRPr lang="he-IL" sz="2400" dirty="0"/>
          </a:p>
        </p:txBody>
      </p:sp>
    </p:spTree>
    <p:extLst>
      <p:ext uri="{BB962C8B-B14F-4D97-AF65-F5344CB8AC3E}">
        <p14:creationId xmlns:p14="http://schemas.microsoft.com/office/powerpoint/2010/main" val="1294317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0-#ppt_w/2"/>
                                          </p:val>
                                        </p:tav>
                                        <p:tav tm="100000">
                                          <p:val>
                                            <p:strVal val="#ppt_x"/>
                                          </p:val>
                                        </p:tav>
                                      </p:tavLst>
                                    </p:anim>
                                    <p:anim calcmode="lin" valueType="num">
                                      <p:cBhvr additive="base">
                                        <p:cTn id="2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5400" b="1" dirty="0" smtClean="0">
                <a:solidFill>
                  <a:schemeClr val="accent2"/>
                </a:solidFill>
                <a:effectLst>
                  <a:outerShdw blurRad="38100" dist="38100" dir="2700000" algn="tl">
                    <a:srgbClr val="000000">
                      <a:alpha val="43137"/>
                    </a:srgbClr>
                  </a:outerShdw>
                </a:effectLst>
              </a:rPr>
              <a:t>במדבר פרק טז</a:t>
            </a:r>
            <a:endParaRPr lang="he-IL" sz="54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00400" y="1295400"/>
            <a:ext cx="5791200" cy="5334000"/>
          </a:xfrm>
        </p:spPr>
        <p:txBody>
          <a:bodyPr>
            <a:noAutofit/>
          </a:bodyPr>
          <a:lstStyle/>
          <a:p>
            <a:pPr marL="0" indent="0" algn="just" rtl="1">
              <a:lnSpc>
                <a:spcPct val="110000"/>
              </a:lnSpc>
              <a:buNone/>
            </a:pPr>
            <a:r>
              <a:rPr lang="he-IL" sz="2400" b="1" dirty="0" smtClean="0">
                <a:latin typeface="Calibri" pitchFamily="34" charset="0"/>
                <a:ea typeface="Times New Roman"/>
                <a:cs typeface="David" pitchFamily="34" charset="-79"/>
              </a:rPr>
              <a:t>ג</a:t>
            </a:r>
            <a:r>
              <a:rPr lang="he-IL" sz="2400" dirty="0" smtClean="0">
                <a:latin typeface="Calibri" pitchFamily="34" charset="0"/>
                <a:ea typeface="Times New Roman"/>
                <a:cs typeface="David" pitchFamily="34" charset="-79"/>
              </a:rPr>
              <a:t> </a:t>
            </a:r>
            <a:r>
              <a:rPr lang="he-IL" sz="2400" dirty="0">
                <a:latin typeface="Calibri" pitchFamily="34" charset="0"/>
                <a:ea typeface="Times New Roman"/>
                <a:cs typeface="David" pitchFamily="34" charset="-79"/>
              </a:rPr>
              <a:t>וַיִּקָּהֲלוּ עַל-מֹשֶׁה וְעַל-אַהֲרֹן</a:t>
            </a:r>
            <a:r>
              <a:rPr lang="he-IL" sz="2400" b="1" dirty="0">
                <a:solidFill>
                  <a:schemeClr val="accent6"/>
                </a:solidFill>
                <a:latin typeface="Calibri" pitchFamily="34" charset="0"/>
                <a:ea typeface="Times New Roman"/>
                <a:cs typeface="David" pitchFamily="34" charset="-79"/>
              </a:rPr>
              <a:t> וַיֹּאמְרוּ אֲלֵהֶם </a:t>
            </a:r>
            <a:r>
              <a:rPr lang="he-IL" sz="2400" b="1" dirty="0" smtClean="0">
                <a:solidFill>
                  <a:schemeClr val="accent6"/>
                </a:solidFill>
                <a:latin typeface="Calibri" pitchFamily="34" charset="0"/>
                <a:ea typeface="Times New Roman"/>
                <a:cs typeface="David" pitchFamily="34" charset="-79"/>
              </a:rPr>
              <a:t>רַב-לָכֶם </a:t>
            </a:r>
          </a:p>
          <a:p>
            <a:pPr marL="0" indent="0" algn="just" rtl="1">
              <a:lnSpc>
                <a:spcPct val="110000"/>
              </a:lnSpc>
              <a:buNone/>
            </a:pPr>
            <a:r>
              <a:rPr lang="he-IL" sz="2400" b="1" dirty="0" smtClean="0">
                <a:solidFill>
                  <a:schemeClr val="accent5"/>
                </a:solidFill>
                <a:latin typeface="Calibri" pitchFamily="34" charset="0"/>
                <a:ea typeface="Times New Roman"/>
                <a:cs typeface="David" pitchFamily="34" charset="-79"/>
              </a:rPr>
              <a:t>כִּי </a:t>
            </a:r>
            <a:r>
              <a:rPr lang="he-IL" sz="2400" b="1" dirty="0">
                <a:solidFill>
                  <a:schemeClr val="accent5"/>
                </a:solidFill>
                <a:latin typeface="Calibri" pitchFamily="34" charset="0"/>
                <a:ea typeface="Times New Roman"/>
                <a:cs typeface="David" pitchFamily="34" charset="-79"/>
              </a:rPr>
              <a:t>כָל-הָעֵדָה כֻּלָּם קְדֹשִׁים וּבְתוֹכָם יְהוָה וּמַדּוּעַ תִּתְנַשְּׂאוּ עַל-קְהַל יְהוָה. </a:t>
            </a:r>
            <a:endParaRPr lang="en-US" sz="2400" b="1" dirty="0">
              <a:solidFill>
                <a:schemeClr val="accent5"/>
              </a:solidFill>
              <a:latin typeface="Calibri" pitchFamily="34" charset="0"/>
              <a:ea typeface="Calibri"/>
              <a:cs typeface="David" pitchFamily="34" charset="-79"/>
            </a:endParaRPr>
          </a:p>
          <a:p>
            <a:pPr marL="0" indent="0" algn="just" rtl="1">
              <a:lnSpc>
                <a:spcPct val="110000"/>
              </a:lnSpc>
              <a:spcAft>
                <a:spcPts val="0"/>
              </a:spcAft>
              <a:buNone/>
            </a:pPr>
            <a:r>
              <a:rPr lang="he-IL" sz="2400" b="1" dirty="0" smtClean="0">
                <a:latin typeface="Calibri" pitchFamily="34" charset="0"/>
                <a:ea typeface="Times New Roman"/>
                <a:cs typeface="David" pitchFamily="34" charset="-79"/>
              </a:rPr>
              <a:t>ד</a:t>
            </a:r>
            <a:r>
              <a:rPr lang="he-IL" sz="2400" dirty="0" smtClean="0">
                <a:latin typeface="Calibri" pitchFamily="34" charset="0"/>
                <a:ea typeface="Times New Roman"/>
                <a:cs typeface="David" pitchFamily="34" charset="-79"/>
              </a:rPr>
              <a:t> </a:t>
            </a:r>
            <a:r>
              <a:rPr lang="he-IL" sz="2400" dirty="0">
                <a:latin typeface="Calibri" pitchFamily="34" charset="0"/>
                <a:ea typeface="Times New Roman"/>
                <a:cs typeface="David" pitchFamily="34" charset="-79"/>
              </a:rPr>
              <a:t>וַיִּשְׁמַע מֹשֶׁה </a:t>
            </a:r>
            <a:r>
              <a:rPr lang="he-IL" sz="2400" b="1" dirty="0">
                <a:solidFill>
                  <a:schemeClr val="accent4"/>
                </a:solidFill>
                <a:latin typeface="Calibri" pitchFamily="34" charset="0"/>
                <a:ea typeface="Times New Roman"/>
                <a:cs typeface="David" pitchFamily="34" charset="-79"/>
              </a:rPr>
              <a:t>וַיִּפֹּל עַל-פָּנָיו. </a:t>
            </a:r>
            <a:endParaRPr lang="en-US" sz="2400" b="1" dirty="0">
              <a:solidFill>
                <a:schemeClr val="accent4"/>
              </a:solidFill>
              <a:latin typeface="Calibri" pitchFamily="34" charset="0"/>
              <a:ea typeface="Calibri"/>
              <a:cs typeface="David" pitchFamily="34" charset="-79"/>
            </a:endParaRPr>
          </a:p>
          <a:p>
            <a:pPr marL="0" indent="0" algn="just" rtl="1">
              <a:lnSpc>
                <a:spcPct val="110000"/>
              </a:lnSpc>
              <a:spcAft>
                <a:spcPts val="0"/>
              </a:spcAft>
              <a:buNone/>
            </a:pPr>
            <a:r>
              <a:rPr lang="he-IL" sz="2400" b="1" dirty="0" smtClean="0">
                <a:latin typeface="Calibri" pitchFamily="34" charset="0"/>
                <a:ea typeface="Times New Roman"/>
                <a:cs typeface="David" pitchFamily="34" charset="-79"/>
              </a:rPr>
              <a:t>ה</a:t>
            </a:r>
            <a:r>
              <a:rPr lang="he-IL" sz="2400" dirty="0" smtClean="0">
                <a:latin typeface="Calibri" pitchFamily="34" charset="0"/>
                <a:ea typeface="Times New Roman"/>
                <a:cs typeface="David" pitchFamily="34" charset="-79"/>
              </a:rPr>
              <a:t> </a:t>
            </a:r>
            <a:r>
              <a:rPr lang="he-IL" sz="2400" b="1" dirty="0">
                <a:solidFill>
                  <a:schemeClr val="accent3"/>
                </a:solidFill>
                <a:latin typeface="Calibri" pitchFamily="34" charset="0"/>
                <a:ea typeface="Times New Roman"/>
                <a:cs typeface="David" pitchFamily="34" charset="-79"/>
              </a:rPr>
              <a:t>וַיְדַבֵּר אֶל-קֹרַח וְאֶל-כָּל-עֲדָתוֹ לֵאמֹר בֹּקֶר וְיֹדַע יְהוָה אֶת-אֲשֶׁר-לוֹ וְאֶת-הַקָּדוֹשׁ וְהִקְרִיב אֵלָיו וְאֵת אֲשֶׁר יִבְחַר-בּוֹ יַקְרִיב אֵלָיו. </a:t>
            </a:r>
            <a:endParaRPr lang="en-US" sz="2400" b="1" dirty="0">
              <a:solidFill>
                <a:schemeClr val="accent3"/>
              </a:solidFill>
              <a:latin typeface="Calibri" pitchFamily="34" charset="0"/>
              <a:ea typeface="Calibri"/>
              <a:cs typeface="David" pitchFamily="34" charset="-79"/>
            </a:endParaRPr>
          </a:p>
          <a:p>
            <a:pPr marL="0" indent="0" algn="just" rtl="1">
              <a:lnSpc>
                <a:spcPct val="110000"/>
              </a:lnSpc>
              <a:spcAft>
                <a:spcPts val="0"/>
              </a:spcAft>
              <a:buNone/>
            </a:pPr>
            <a:r>
              <a:rPr lang="he-IL" sz="2400" b="1" dirty="0">
                <a:latin typeface="Calibri" pitchFamily="34" charset="0"/>
                <a:ea typeface="Times New Roman"/>
                <a:cs typeface="David" pitchFamily="34" charset="-79"/>
              </a:rPr>
              <a:t>ו</a:t>
            </a:r>
            <a:r>
              <a:rPr lang="he-IL" sz="2400" b="1" dirty="0">
                <a:solidFill>
                  <a:schemeClr val="accent3"/>
                </a:solidFill>
                <a:latin typeface="Calibri" pitchFamily="34" charset="0"/>
                <a:ea typeface="Times New Roman"/>
                <a:cs typeface="David" pitchFamily="34" charset="-79"/>
              </a:rPr>
              <a:t> זֹאת עֲשׂוּ קְחוּ-לָכֶם מַחְתּוֹת קֹרַח וְכָל-עֲדָתוֹ. </a:t>
            </a:r>
            <a:endParaRPr lang="he-IL" sz="2400" b="1" dirty="0" smtClean="0">
              <a:solidFill>
                <a:schemeClr val="accent3"/>
              </a:solidFill>
              <a:latin typeface="Calibri" pitchFamily="34" charset="0"/>
              <a:ea typeface="Times New Roman"/>
              <a:cs typeface="David" pitchFamily="34" charset="-79"/>
            </a:endParaRPr>
          </a:p>
          <a:p>
            <a:pPr marL="0" indent="0" algn="just" rtl="1">
              <a:lnSpc>
                <a:spcPct val="110000"/>
              </a:lnSpc>
              <a:spcAft>
                <a:spcPts val="0"/>
              </a:spcAft>
              <a:buNone/>
            </a:pPr>
            <a:r>
              <a:rPr lang="he-IL" sz="2400" b="1" dirty="0" smtClean="0">
                <a:latin typeface="Calibri" pitchFamily="34" charset="0"/>
                <a:ea typeface="Times New Roman"/>
                <a:cs typeface="David" pitchFamily="34" charset="-79"/>
              </a:rPr>
              <a:t>ז</a:t>
            </a:r>
            <a:r>
              <a:rPr lang="he-IL" sz="2400" dirty="0" smtClean="0">
                <a:latin typeface="Calibri" pitchFamily="34" charset="0"/>
                <a:ea typeface="Times New Roman"/>
                <a:cs typeface="David" pitchFamily="34" charset="-79"/>
              </a:rPr>
              <a:t> </a:t>
            </a:r>
            <a:r>
              <a:rPr lang="he-IL" sz="2400" b="1" dirty="0">
                <a:solidFill>
                  <a:schemeClr val="accent3"/>
                </a:solidFill>
                <a:latin typeface="Calibri" pitchFamily="34" charset="0"/>
                <a:ea typeface="Times New Roman"/>
                <a:cs typeface="David" pitchFamily="34" charset="-79"/>
              </a:rPr>
              <a:t>וּתְנוּ בָהֵן אֵשׁ וְשִׂימוּ עֲלֵיהֶן קְטֹרֶת לִפְנֵי יְהוָה מָחָר וְהָיָה הָאִישׁ אֲשֶׁר-יִבְחַר יְהוָה הוּא הַקָּדוֹשׁ רַב-לָכֶם בְּנֵי לֵוִי. </a:t>
            </a:r>
            <a:endParaRPr lang="en-US" sz="2400" b="1" dirty="0">
              <a:solidFill>
                <a:schemeClr val="accent3"/>
              </a:solidFill>
              <a:latin typeface="Calibri" pitchFamily="34" charset="0"/>
              <a:ea typeface="Calibri"/>
              <a:cs typeface="David" pitchFamily="34" charset="-79"/>
            </a:endParaRPr>
          </a:p>
          <a:p>
            <a:pPr marL="0" indent="0" algn="just" rtl="1">
              <a:lnSpc>
                <a:spcPct val="110000"/>
              </a:lnSpc>
              <a:buNone/>
            </a:pPr>
            <a:r>
              <a:rPr lang="en-GB" sz="2400" dirty="0" smtClean="0">
                <a:latin typeface="Calibri" pitchFamily="34" charset="0"/>
                <a:ea typeface="Times New Roman"/>
                <a:cs typeface="David" pitchFamily="34" charset="-79"/>
              </a:rPr>
              <a:t> </a:t>
            </a:r>
            <a:endParaRPr lang="en-US" sz="2400" dirty="0">
              <a:latin typeface="Calibri" pitchFamily="34" charset="0"/>
              <a:ea typeface="Calibri"/>
              <a:cs typeface="David" pitchFamily="34" charset="-79"/>
            </a:endParaRPr>
          </a:p>
        </p:txBody>
      </p:sp>
      <p:sp>
        <p:nvSpPr>
          <p:cNvPr id="4" name="Right Arrow Callout 3"/>
          <p:cNvSpPr/>
          <p:nvPr/>
        </p:nvSpPr>
        <p:spPr>
          <a:xfrm>
            <a:off x="76200" y="914400"/>
            <a:ext cx="2971800" cy="990600"/>
          </a:xfrm>
          <a:prstGeom prst="rightArrowCallout">
            <a:avLst>
              <a:gd name="adj1" fmla="val 25000"/>
              <a:gd name="adj2" fmla="val 25000"/>
              <a:gd name="adj3" fmla="val 25000"/>
              <a:gd name="adj4" fmla="val 84695"/>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You’ve taken too much for yourself – nepotism.</a:t>
            </a:r>
            <a:endParaRPr lang="he-IL" sz="2000" dirty="0"/>
          </a:p>
        </p:txBody>
      </p:sp>
      <p:sp>
        <p:nvSpPr>
          <p:cNvPr id="5" name="Right Arrow Callout 4"/>
          <p:cNvSpPr/>
          <p:nvPr/>
        </p:nvSpPr>
        <p:spPr>
          <a:xfrm>
            <a:off x="76200" y="1981200"/>
            <a:ext cx="2971800" cy="457200"/>
          </a:xfrm>
          <a:prstGeom prst="rightArrowCallout">
            <a:avLst>
              <a:gd name="adj1" fmla="val 25000"/>
              <a:gd name="adj2" fmla="val 25000"/>
              <a:gd name="adj3" fmla="val 25000"/>
              <a:gd name="adj4" fmla="val 85259"/>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Everyone is holy</a:t>
            </a:r>
            <a:endParaRPr lang="he-IL" sz="2000" dirty="0"/>
          </a:p>
        </p:txBody>
      </p:sp>
      <p:sp>
        <p:nvSpPr>
          <p:cNvPr id="6" name="Right Arrow Callout 5"/>
          <p:cNvSpPr/>
          <p:nvPr/>
        </p:nvSpPr>
        <p:spPr>
          <a:xfrm>
            <a:off x="76200" y="2514600"/>
            <a:ext cx="2971800" cy="914400"/>
          </a:xfrm>
          <a:prstGeom prst="rightArrowCallout">
            <a:avLst>
              <a:gd name="adj1" fmla="val 25000"/>
              <a:gd name="adj2" fmla="val 25000"/>
              <a:gd name="adj3" fmla="val 25000"/>
              <a:gd name="adj4" fmla="val 86385"/>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Not the first or last time that Moshe does this</a:t>
            </a:r>
            <a:endParaRPr lang="he-IL" sz="2000" dirty="0"/>
          </a:p>
        </p:txBody>
      </p:sp>
      <p:sp>
        <p:nvSpPr>
          <p:cNvPr id="7" name="Right Arrow Callout 6"/>
          <p:cNvSpPr/>
          <p:nvPr/>
        </p:nvSpPr>
        <p:spPr>
          <a:xfrm>
            <a:off x="76200" y="3505200"/>
            <a:ext cx="2971800" cy="2286000"/>
          </a:xfrm>
          <a:prstGeom prst="rightArrowCallout">
            <a:avLst>
              <a:gd name="adj1" fmla="val 25000"/>
              <a:gd name="adj2" fmla="val 25000"/>
              <a:gd name="adj3" fmla="val 10087"/>
              <a:gd name="adj4" fmla="val 85779"/>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000" dirty="0" smtClean="0"/>
              <a:t>Moshe suggests a test that they agree to. </a:t>
            </a:r>
          </a:p>
          <a:p>
            <a:pPr algn="ctr"/>
            <a:r>
              <a:rPr lang="en-GB" sz="2000" dirty="0" smtClean="0"/>
              <a:t>Participants = Korach + 250.</a:t>
            </a:r>
          </a:p>
          <a:p>
            <a:pPr algn="ctr"/>
            <a:r>
              <a:rPr lang="en-GB" sz="2000" dirty="0" smtClean="0"/>
              <a:t>This will test whose korban G-d will accept.</a:t>
            </a:r>
            <a:endParaRPr lang="he-IL" sz="2000" dirty="0"/>
          </a:p>
        </p:txBody>
      </p:sp>
    </p:spTree>
    <p:extLst>
      <p:ext uri="{BB962C8B-B14F-4D97-AF65-F5344CB8AC3E}">
        <p14:creationId xmlns:p14="http://schemas.microsoft.com/office/powerpoint/2010/main" val="840345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0-#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right)">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additive="base">
                                        <p:cTn id="34" dur="500" fill="hold"/>
                                        <p:tgtEl>
                                          <p:spTgt spid="6"/>
                                        </p:tgtEl>
                                        <p:attrNameLst>
                                          <p:attrName>ppt_x</p:attrName>
                                        </p:attrNameLst>
                                      </p:cBhvr>
                                      <p:tavLst>
                                        <p:tav tm="0">
                                          <p:val>
                                            <p:strVal val="0-#ppt_w/2"/>
                                          </p:val>
                                        </p:tav>
                                        <p:tav tm="100000">
                                          <p:val>
                                            <p:strVal val="#ppt_x"/>
                                          </p:val>
                                        </p:tav>
                                      </p:tavLst>
                                    </p:anim>
                                    <p:anim calcmode="lin" valueType="num">
                                      <p:cBhvr additive="base">
                                        <p:cTn id="35"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wipe(right)">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wipe(right)">
                                      <p:cBhvr>
                                        <p:cTn id="45" dur="500"/>
                                        <p:tgtEl>
                                          <p:spTgt spid="3">
                                            <p:txEl>
                                              <p:pRg st="4" end="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wipe(right)">
                                      <p:cBhvr>
                                        <p:cTn id="50" dur="5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anim calcmode="lin" valueType="num">
                                      <p:cBhvr additive="base">
                                        <p:cTn id="55" dur="500" fill="hold"/>
                                        <p:tgtEl>
                                          <p:spTgt spid="7"/>
                                        </p:tgtEl>
                                        <p:attrNameLst>
                                          <p:attrName>ppt_x</p:attrName>
                                        </p:attrNameLst>
                                      </p:cBhvr>
                                      <p:tavLst>
                                        <p:tav tm="0">
                                          <p:val>
                                            <p:strVal val="0-#ppt_w/2"/>
                                          </p:val>
                                        </p:tav>
                                        <p:tav tm="100000">
                                          <p:val>
                                            <p:strVal val="#ppt_x"/>
                                          </p:val>
                                        </p:tav>
                                      </p:tavLst>
                                    </p:anim>
                                    <p:anim calcmode="lin" valueType="num">
                                      <p:cBhvr additive="base">
                                        <p:cTn id="56"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e-IL" sz="5400" b="1" dirty="0" smtClean="0">
                <a:solidFill>
                  <a:schemeClr val="accent2"/>
                </a:solidFill>
                <a:effectLst>
                  <a:outerShdw blurRad="38100" dist="38100" dir="2700000" algn="tl">
                    <a:srgbClr val="000000">
                      <a:alpha val="43137"/>
                    </a:srgbClr>
                  </a:outerShdw>
                </a:effectLst>
              </a:rPr>
              <a:t>במדבר פרק טז</a:t>
            </a:r>
            <a:br>
              <a:rPr lang="he-IL" sz="5400" b="1" dirty="0" smtClean="0">
                <a:solidFill>
                  <a:schemeClr val="accent2"/>
                </a:solidFill>
                <a:effectLst>
                  <a:outerShdw blurRad="38100" dist="38100" dir="2700000" algn="tl">
                    <a:srgbClr val="000000">
                      <a:alpha val="43137"/>
                    </a:srgbClr>
                  </a:outerShdw>
                </a:effectLst>
              </a:rPr>
            </a:br>
            <a:r>
              <a:rPr lang="en-GB" sz="5400" b="1" dirty="0" smtClean="0">
                <a:solidFill>
                  <a:schemeClr val="accent2"/>
                </a:solidFill>
                <a:effectLst>
                  <a:outerShdw blurRad="38100" dist="38100" dir="2700000" algn="tl">
                    <a:srgbClr val="000000">
                      <a:alpha val="43137"/>
                    </a:srgbClr>
                  </a:outerShdw>
                </a:effectLst>
              </a:rPr>
              <a:t>- The Complaint of the 250</a:t>
            </a:r>
            <a:endParaRPr lang="he-IL" sz="5400" b="1" dirty="0">
              <a:solidFill>
                <a:schemeClr val="accent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667000" y="1676400"/>
            <a:ext cx="6324600" cy="4144963"/>
          </a:xfrm>
        </p:spPr>
        <p:txBody>
          <a:bodyPr>
            <a:noAutofit/>
          </a:bodyPr>
          <a:lstStyle/>
          <a:p>
            <a:pPr marL="0" indent="0" algn="just" rtl="1">
              <a:lnSpc>
                <a:spcPct val="110000"/>
              </a:lnSpc>
              <a:spcAft>
                <a:spcPts val="0"/>
              </a:spcAft>
              <a:buNone/>
            </a:pPr>
            <a:r>
              <a:rPr lang="he-IL" sz="2400" b="1" dirty="0" smtClean="0">
                <a:latin typeface="Calibri" pitchFamily="34" charset="0"/>
                <a:ea typeface="Times New Roman"/>
                <a:cs typeface="David" pitchFamily="34" charset="-79"/>
              </a:rPr>
              <a:t>ח</a:t>
            </a:r>
            <a:r>
              <a:rPr lang="he-IL" sz="2400" dirty="0" smtClean="0">
                <a:latin typeface="Calibri" pitchFamily="34" charset="0"/>
                <a:ea typeface="Times New Roman"/>
                <a:cs typeface="David" pitchFamily="34" charset="-79"/>
              </a:rPr>
              <a:t> </a:t>
            </a:r>
            <a:r>
              <a:rPr lang="he-IL" sz="2400" b="1" dirty="0">
                <a:solidFill>
                  <a:schemeClr val="accent1"/>
                </a:solidFill>
                <a:latin typeface="Calibri" pitchFamily="34" charset="0"/>
                <a:ea typeface="Times New Roman"/>
                <a:cs typeface="David" pitchFamily="34" charset="-79"/>
              </a:rPr>
              <a:t>וַיֹּאמֶר מֹשֶׁה אֶל-קֹרַח שִׁמְעוּ-נָא בְּנֵי לֵוִי. </a:t>
            </a:r>
            <a:endParaRPr lang="he-IL" sz="2400" b="1" dirty="0" smtClean="0">
              <a:solidFill>
                <a:schemeClr val="accent1"/>
              </a:solidFill>
              <a:latin typeface="Calibri" pitchFamily="34" charset="0"/>
              <a:ea typeface="Times New Roman"/>
              <a:cs typeface="David" pitchFamily="34" charset="-79"/>
            </a:endParaRPr>
          </a:p>
          <a:p>
            <a:pPr marL="0" indent="0" algn="just" rtl="1">
              <a:lnSpc>
                <a:spcPct val="110000"/>
              </a:lnSpc>
              <a:spcAft>
                <a:spcPts val="0"/>
              </a:spcAft>
              <a:buNone/>
            </a:pPr>
            <a:r>
              <a:rPr lang="he-IL" sz="2400" b="1" dirty="0" smtClean="0">
                <a:latin typeface="Calibri" pitchFamily="34" charset="0"/>
                <a:ea typeface="Times New Roman"/>
                <a:cs typeface="David" pitchFamily="34" charset="-79"/>
              </a:rPr>
              <a:t>ט</a:t>
            </a:r>
            <a:r>
              <a:rPr lang="he-IL" sz="2400" dirty="0" smtClean="0">
                <a:latin typeface="Calibri" pitchFamily="34" charset="0"/>
                <a:ea typeface="Times New Roman"/>
                <a:cs typeface="David" pitchFamily="34" charset="-79"/>
              </a:rPr>
              <a:t> </a:t>
            </a:r>
            <a:r>
              <a:rPr lang="he-IL" sz="2400" b="1" dirty="0">
                <a:solidFill>
                  <a:schemeClr val="accent6"/>
                </a:solidFill>
                <a:latin typeface="Calibri" pitchFamily="34" charset="0"/>
                <a:ea typeface="Times New Roman"/>
                <a:cs typeface="David" pitchFamily="34" charset="-79"/>
              </a:rPr>
              <a:t>הַמְעַט מִכֶּם כִּי-הִבְדִּיל אֱלֹהֵי יִשְׂרָאֵל אֶתְכֶם מֵעֲדַת יִשְׂרָאֵל לְהַקְרִיב אֶתְכֶם אֵלָיו לַעֲבֹד אֶת-עֲבֹדַת מִשְׁכַּן יְהוָה וְלַעֲמֹד לִפְנֵי הָעֵדָה לְשָׁרְתָם. </a:t>
            </a:r>
            <a:endParaRPr lang="he-IL" sz="2400" b="1" dirty="0" smtClean="0">
              <a:solidFill>
                <a:schemeClr val="accent6"/>
              </a:solidFill>
              <a:latin typeface="Calibri" pitchFamily="34" charset="0"/>
              <a:ea typeface="Times New Roman"/>
              <a:cs typeface="David" pitchFamily="34" charset="-79"/>
            </a:endParaRPr>
          </a:p>
          <a:p>
            <a:pPr marL="0" indent="0" algn="just" rtl="1">
              <a:lnSpc>
                <a:spcPct val="110000"/>
              </a:lnSpc>
              <a:spcAft>
                <a:spcPts val="0"/>
              </a:spcAft>
              <a:buNone/>
            </a:pPr>
            <a:r>
              <a:rPr lang="he-IL" sz="2400" b="1" dirty="0" smtClean="0">
                <a:latin typeface="Calibri" pitchFamily="34" charset="0"/>
                <a:ea typeface="Times New Roman"/>
                <a:cs typeface="David" pitchFamily="34" charset="-79"/>
              </a:rPr>
              <a:t>י</a:t>
            </a:r>
            <a:r>
              <a:rPr lang="he-IL" sz="2400" dirty="0" smtClean="0">
                <a:latin typeface="Calibri" pitchFamily="34" charset="0"/>
                <a:ea typeface="Times New Roman"/>
                <a:cs typeface="David" pitchFamily="34" charset="-79"/>
              </a:rPr>
              <a:t> </a:t>
            </a:r>
            <a:r>
              <a:rPr lang="he-IL" sz="2400" dirty="0">
                <a:latin typeface="Calibri" pitchFamily="34" charset="0"/>
                <a:ea typeface="Times New Roman"/>
                <a:cs typeface="David" pitchFamily="34" charset="-79"/>
              </a:rPr>
              <a:t>וַיַּקְרֵב אֹתְךָ וְאֶת-כָּל-אַחֶיךָ בְנֵי-לֵוִי אִתָּךְ וּבִקַּשְׁתֶּם גַּם-כְּהֻנָּה. </a:t>
            </a:r>
            <a:endParaRPr lang="en-US" sz="2400" dirty="0">
              <a:latin typeface="Calibri" pitchFamily="34" charset="0"/>
              <a:ea typeface="Calibri"/>
              <a:cs typeface="David" pitchFamily="34" charset="-79"/>
            </a:endParaRPr>
          </a:p>
          <a:p>
            <a:pPr marL="0" indent="0" algn="just" rtl="1">
              <a:lnSpc>
                <a:spcPct val="110000"/>
              </a:lnSpc>
              <a:spcAft>
                <a:spcPts val="0"/>
              </a:spcAft>
              <a:buNone/>
            </a:pPr>
            <a:r>
              <a:rPr lang="he-IL" sz="2400" b="1" dirty="0" smtClean="0">
                <a:latin typeface="Calibri" pitchFamily="34" charset="0"/>
                <a:ea typeface="Times New Roman"/>
                <a:cs typeface="David" pitchFamily="34" charset="-79"/>
              </a:rPr>
              <a:t>יא</a:t>
            </a:r>
            <a:r>
              <a:rPr lang="he-IL" sz="2400" dirty="0" smtClean="0">
                <a:latin typeface="Calibri" pitchFamily="34" charset="0"/>
                <a:ea typeface="Times New Roman"/>
                <a:cs typeface="David" pitchFamily="34" charset="-79"/>
              </a:rPr>
              <a:t> </a:t>
            </a:r>
            <a:r>
              <a:rPr lang="he-IL" sz="2400" b="1" dirty="0">
                <a:solidFill>
                  <a:schemeClr val="accent5"/>
                </a:solidFill>
                <a:latin typeface="Calibri" pitchFamily="34" charset="0"/>
                <a:ea typeface="Times New Roman"/>
                <a:cs typeface="David" pitchFamily="34" charset="-79"/>
              </a:rPr>
              <a:t>לָכֵן אַתָּה וְכָל-עֲדָתְךָ הַנֹּעָדִים עַל-יְהוָה וְאַהֲרֹן מַה-הוּא כִּי </a:t>
            </a:r>
            <a:r>
              <a:rPr lang="he-IL" sz="2400" b="1" dirty="0" smtClean="0">
                <a:solidFill>
                  <a:schemeClr val="accent5"/>
                </a:solidFill>
                <a:latin typeface="Calibri" pitchFamily="34" charset="0"/>
                <a:ea typeface="Times New Roman"/>
                <a:cs typeface="David" pitchFamily="34" charset="-79"/>
              </a:rPr>
              <a:t>תַלִּינוּ </a:t>
            </a:r>
            <a:r>
              <a:rPr lang="he-IL" sz="2400" b="1" dirty="0">
                <a:solidFill>
                  <a:schemeClr val="accent5"/>
                </a:solidFill>
                <a:latin typeface="Calibri" pitchFamily="34" charset="0"/>
                <a:ea typeface="Times New Roman"/>
                <a:cs typeface="David" pitchFamily="34" charset="-79"/>
              </a:rPr>
              <a:t>עָלָיו. </a:t>
            </a:r>
            <a:endParaRPr lang="en-US" sz="2400" b="1" dirty="0">
              <a:solidFill>
                <a:schemeClr val="accent5"/>
              </a:solidFill>
              <a:latin typeface="Calibri" pitchFamily="34" charset="0"/>
              <a:ea typeface="Calibri"/>
              <a:cs typeface="David" pitchFamily="34" charset="-79"/>
            </a:endParaRPr>
          </a:p>
        </p:txBody>
      </p:sp>
      <p:sp>
        <p:nvSpPr>
          <p:cNvPr id="4" name="Right Arrow Callout 3"/>
          <p:cNvSpPr/>
          <p:nvPr/>
        </p:nvSpPr>
        <p:spPr>
          <a:xfrm>
            <a:off x="76200" y="1600200"/>
            <a:ext cx="2590800" cy="609600"/>
          </a:xfrm>
          <a:prstGeom prst="rightArrowCallout">
            <a:avLst>
              <a:gd name="adj1" fmla="val 25000"/>
              <a:gd name="adj2" fmla="val 25000"/>
              <a:gd name="adj3" fmla="val 25000"/>
              <a:gd name="adj4" fmla="val 84695"/>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Moshe complains to Bnei Levi</a:t>
            </a:r>
            <a:endParaRPr lang="he-IL" sz="2000" dirty="0"/>
          </a:p>
        </p:txBody>
      </p:sp>
      <p:sp>
        <p:nvSpPr>
          <p:cNvPr id="5" name="Right Arrow Callout 4"/>
          <p:cNvSpPr/>
          <p:nvPr/>
        </p:nvSpPr>
        <p:spPr>
          <a:xfrm>
            <a:off x="76200" y="2438400"/>
            <a:ext cx="2590800" cy="1219200"/>
          </a:xfrm>
          <a:prstGeom prst="rightArrowCallout">
            <a:avLst>
              <a:gd name="adj1" fmla="val 25000"/>
              <a:gd name="adj2" fmla="val 25000"/>
              <a:gd name="adj3" fmla="val 25000"/>
              <a:gd name="adj4" fmla="val 85259"/>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Hypocritical – happy to be special when chosen to carry the Mishkan</a:t>
            </a:r>
            <a:endParaRPr lang="he-IL" sz="2000" dirty="0"/>
          </a:p>
        </p:txBody>
      </p:sp>
      <p:sp>
        <p:nvSpPr>
          <p:cNvPr id="6" name="Right Arrow Callout 5"/>
          <p:cNvSpPr/>
          <p:nvPr/>
        </p:nvSpPr>
        <p:spPr>
          <a:xfrm>
            <a:off x="76200" y="4409941"/>
            <a:ext cx="2590800" cy="695459"/>
          </a:xfrm>
          <a:prstGeom prst="rightArrowCallout">
            <a:avLst>
              <a:gd name="adj1" fmla="val 25000"/>
              <a:gd name="adj2" fmla="val 25000"/>
              <a:gd name="adj3" fmla="val 25000"/>
              <a:gd name="adj4" fmla="val 86385"/>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The complaint is against Aharon</a:t>
            </a:r>
            <a:endParaRPr lang="he-IL" sz="2000" dirty="0"/>
          </a:p>
        </p:txBody>
      </p:sp>
    </p:spTree>
    <p:extLst>
      <p:ext uri="{BB962C8B-B14F-4D97-AF65-F5344CB8AC3E}">
        <p14:creationId xmlns:p14="http://schemas.microsoft.com/office/powerpoint/2010/main" val="3568268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0-#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right)">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right)">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0-#ppt_w/2"/>
                                          </p:val>
                                        </p:tav>
                                        <p:tav tm="100000">
                                          <p:val>
                                            <p:strVal val="#ppt_x"/>
                                          </p:val>
                                        </p:tav>
                                      </p:tavLst>
                                    </p:anim>
                                    <p:anim calcmode="lin" valueType="num">
                                      <p:cBhvr additive="base">
                                        <p:cTn id="40"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2750</TotalTime>
  <Words>2666</Words>
  <Application>Microsoft Office PowerPoint</Application>
  <PresentationFormat>On-screen Show (4:3)</PresentationFormat>
  <Paragraphs>254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במדבר</vt:lpstr>
      <vt:lpstr>במדבר פרק טו</vt:lpstr>
      <vt:lpstr>במדבר פרק טו</vt:lpstr>
      <vt:lpstr>במדבר פרק טו</vt:lpstr>
      <vt:lpstr>במדבר פרק טו</vt:lpstr>
      <vt:lpstr>PowerPoint Presentation</vt:lpstr>
      <vt:lpstr>במדבר פרק טז - What does Korach want?</vt:lpstr>
      <vt:lpstr>במדבר פרק טז</vt:lpstr>
      <vt:lpstr>במדבר פרק טז - The Complaint of the 250</vt:lpstr>
      <vt:lpstr>במדבר פרק טז - The Complaint of Datan and Aviram</vt:lpstr>
      <vt:lpstr>במדבר פרק טז</vt:lpstr>
      <vt:lpstr>במדבר פרק טז</vt:lpstr>
      <vt:lpstr>במדבר פרק טז</vt:lpstr>
      <vt:lpstr>במדבר פרק טז</vt:lpstr>
      <vt:lpstr>במדבר פרק טז</vt:lpstr>
      <vt:lpstr>במדבר פרק טז</vt:lpstr>
      <vt:lpstr>במדבר פרק כו</vt:lpstr>
      <vt:lpstr>PowerPoint Presentation</vt:lpstr>
      <vt:lpstr>במדבר</vt:lpstr>
      <vt:lpstr>  במדבר פרק כ</vt:lpstr>
      <vt:lpstr>במדבר פרק כ - What does Moshe do?</vt:lpstr>
      <vt:lpstr>במדבר פרק כ - What is the Punishment?</vt:lpstr>
      <vt:lpstr>במדבר פרק כ - Back to פסוק א</vt:lpstr>
      <vt:lpstr>שמות פרק יז</vt:lpstr>
      <vt:lpstr>PowerPoint Presentation</vt:lpstr>
      <vt:lpstr>במדבר פרק יז</vt:lpstr>
      <vt:lpstr>PowerPoint Presentation</vt:lpstr>
      <vt:lpstr>במדבר פרק יא</vt:lpstr>
      <vt:lpstr>במדבר פרק יא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במדבר</dc:title>
  <dc:creator>Alexis</dc:creator>
  <cp:lastModifiedBy>Alexis</cp:lastModifiedBy>
  <cp:revision>70</cp:revision>
  <dcterms:created xsi:type="dcterms:W3CDTF">2006-08-16T00:00:00Z</dcterms:created>
  <dcterms:modified xsi:type="dcterms:W3CDTF">2013-09-17T18:21:09Z</dcterms:modified>
</cp:coreProperties>
</file>